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42" autoAdjust="0"/>
  </p:normalViewPr>
  <p:slideViewPr>
    <p:cSldViewPr snapToGrid="0">
      <p:cViewPr varScale="1">
        <p:scale>
          <a:sx n="73" d="100"/>
          <a:sy n="73" d="100"/>
        </p:scale>
        <p:origin x="19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Ben T</a:t>
            </a:r>
          </a:p>
          <a:p>
            <a:pPr lvl="0">
              <a:spcBef>
                <a:spcPts val="0"/>
              </a:spcBef>
              <a:buNone/>
            </a:pPr>
            <a:r>
              <a:rPr lang="en-US" dirty="0"/>
              <a:t>Chemicals can cause harm in many different environments to humans, animals, and plants</a:t>
            </a:r>
          </a:p>
          <a:p>
            <a:pPr lvl="0">
              <a:spcBef>
                <a:spcPts val="0"/>
              </a:spcBef>
              <a:buNone/>
            </a:pPr>
            <a:r>
              <a:rPr lang="en-US" dirty="0"/>
              <a:t>	Environmentally, </a:t>
            </a:r>
          </a:p>
          <a:p>
            <a:pPr lvl="0">
              <a:spcBef>
                <a:spcPts val="0"/>
              </a:spcBef>
              <a:buNone/>
            </a:pPr>
            <a:r>
              <a:rPr lang="en-US" dirty="0"/>
              <a:t>		Pollution can cause harm to animals and plants, potentially killing them off. This can 		prove to be a problem if endangered species are affected, or even simply if livestock 		were to be affected.</a:t>
            </a:r>
          </a:p>
          <a:p>
            <a:pPr lvl="0">
              <a:spcBef>
                <a:spcPts val="0"/>
              </a:spcBef>
              <a:buNone/>
            </a:pPr>
            <a:r>
              <a:rPr lang="en-US" dirty="0"/>
              <a:t>	</a:t>
            </a:r>
          </a:p>
          <a:p>
            <a:pPr lvl="0">
              <a:spcBef>
                <a:spcPts val="0"/>
              </a:spcBef>
              <a:buNone/>
            </a:pPr>
            <a:r>
              <a:rPr lang="en-US" dirty="0"/>
              <a:t>	Agriculturally</a:t>
            </a:r>
          </a:p>
          <a:p>
            <a:pPr lvl="0">
              <a:spcBef>
                <a:spcPts val="0"/>
              </a:spcBef>
              <a:buNone/>
            </a:pPr>
            <a:r>
              <a:rPr lang="en-US" dirty="0"/>
              <a:t>		Chemicals can damage or possibly even kill crops. This can lead to farmers losing out on 		income, or even unhealthy crops getting to peoples homes.</a:t>
            </a:r>
          </a:p>
          <a:p>
            <a:pPr lvl="0">
              <a:spcBef>
                <a:spcPts val="0"/>
              </a:spcBef>
              <a:buNone/>
            </a:pPr>
            <a:r>
              <a:rPr lang="en-US" dirty="0"/>
              <a:t>		If unhealthy crops get to peoples homes and they consume them, this could lead to 		health problems. </a:t>
            </a: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Ben T</a:t>
            </a:r>
          </a:p>
          <a:p>
            <a:pPr lvl="0">
              <a:spcBef>
                <a:spcPts val="0"/>
              </a:spcBef>
              <a:buNone/>
            </a:pPr>
            <a:r>
              <a:rPr lang="en-US" dirty="0"/>
              <a:t>	So, the intention of this project was to help mitigate those risks that chemicals in various environments.</a:t>
            </a:r>
          </a:p>
          <a:p>
            <a:pPr lvl="0">
              <a:spcBef>
                <a:spcPts val="0"/>
              </a:spcBef>
              <a:buNone/>
            </a:pPr>
            <a:r>
              <a:rPr lang="en-US" dirty="0"/>
              <a:t>	Being able to  analyze water samples in the field can provide the user with an idea of what they are 	dealing with.</a:t>
            </a:r>
          </a:p>
          <a:p>
            <a:pPr lvl="0">
              <a:spcBef>
                <a:spcPts val="0"/>
              </a:spcBef>
              <a:buNone/>
            </a:pPr>
            <a:endParaRPr lang="en-US" dirty="0"/>
          </a:p>
          <a:p>
            <a:pPr lvl="0">
              <a:spcBef>
                <a:spcPts val="0"/>
              </a:spcBef>
              <a:buNone/>
            </a:pPr>
            <a:r>
              <a:rPr lang="en-US" dirty="0"/>
              <a:t>	In order to analyze water samples, we needed to combine a hardware system with an smartphone 	application. We choose to develop our application for Android because we had group member that 	had developed for Android before. </a:t>
            </a:r>
          </a:p>
          <a:p>
            <a:pPr lvl="0">
              <a:spcBef>
                <a:spcPts val="0"/>
              </a:spcBef>
              <a:buNone/>
            </a:pPr>
            <a:r>
              <a:rPr lang="en-US" dirty="0"/>
              <a:t>	</a:t>
            </a:r>
          </a:p>
          <a:p>
            <a:pPr lvl="0">
              <a:spcBef>
                <a:spcPts val="0"/>
              </a:spcBef>
              <a:buNone/>
            </a:pPr>
            <a:r>
              <a:rPr lang="en-US" dirty="0"/>
              <a:t>	Both system used together are meant to be used in the field. This can provide a user such as a farmer, </a:t>
            </a:r>
          </a:p>
          <a:p>
            <a:pPr lvl="0">
              <a:spcBef>
                <a:spcPts val="0"/>
              </a:spcBef>
              <a:buNone/>
            </a:pPr>
            <a:r>
              <a:rPr lang="en-US" dirty="0"/>
              <a:t>	or an environmental agency to gather data at the source of a problem eliminating time needed to </a:t>
            </a:r>
          </a:p>
          <a:p>
            <a:pPr lvl="0">
              <a:spcBef>
                <a:spcPts val="0"/>
              </a:spcBef>
              <a:buNone/>
            </a:pPr>
            <a:r>
              <a:rPr lang="en-US" dirty="0"/>
              <a:t>	transfer samples to a lab for analysis. </a:t>
            </a: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a:t>BenT</a:t>
            </a:r>
            <a:endParaRPr lang="en-US" dirty="0"/>
          </a:p>
          <a:p>
            <a:pPr lvl="0">
              <a:spcBef>
                <a:spcPts val="0"/>
              </a:spcBef>
              <a:buNone/>
            </a:pPr>
            <a:r>
              <a:rPr lang="en-US" dirty="0"/>
              <a:t>HyrdroCycle-P04 Phosphate Sensor </a:t>
            </a:r>
          </a:p>
          <a:p>
            <a:pPr marL="457200" lvl="0" indent="-228600" rtl="0">
              <a:spcBef>
                <a:spcPts val="0"/>
              </a:spcBef>
              <a:buChar char="-"/>
            </a:pPr>
            <a:r>
              <a:rPr lang="en-US" dirty="0"/>
              <a:t>Very bulky, Almost 2 feet tall</a:t>
            </a:r>
          </a:p>
          <a:p>
            <a:pPr marL="914400" lvl="1" indent="-228600">
              <a:spcBef>
                <a:spcPts val="0"/>
              </a:spcBef>
              <a:buChar char="-"/>
            </a:pPr>
            <a:r>
              <a:rPr lang="en-US" dirty="0"/>
              <a:t>At less than a pound, weight is not a huge issue, but the size makes it less portable</a:t>
            </a:r>
          </a:p>
          <a:p>
            <a:pPr marL="457200" lvl="0" indent="-228600">
              <a:spcBef>
                <a:spcPts val="0"/>
              </a:spcBef>
              <a:buChar char="-"/>
            </a:pPr>
            <a:r>
              <a:rPr lang="en-US" dirty="0"/>
              <a:t>Can only test for phosphate </a:t>
            </a:r>
          </a:p>
          <a:p>
            <a:pPr lvl="0">
              <a:spcBef>
                <a:spcPts val="0"/>
              </a:spcBef>
              <a:buNone/>
            </a:pPr>
            <a:endParaRPr dirty="0"/>
          </a:p>
          <a:p>
            <a:pPr lvl="0">
              <a:spcBef>
                <a:spcPts val="0"/>
              </a:spcBef>
              <a:buNone/>
            </a:pPr>
            <a:r>
              <a:rPr lang="en-US" dirty="0"/>
              <a:t>SL1000 </a:t>
            </a:r>
          </a:p>
          <a:p>
            <a:pPr marL="457200" lvl="0" indent="-228600" rtl="0">
              <a:spcBef>
                <a:spcPts val="0"/>
              </a:spcBef>
              <a:buChar char="-"/>
            </a:pPr>
            <a:r>
              <a:rPr lang="en-US" dirty="0"/>
              <a:t>Requires consumable strips for sample testing</a:t>
            </a:r>
          </a:p>
          <a:p>
            <a:pPr lvl="0" rtl="0">
              <a:spcBef>
                <a:spcPts val="0"/>
              </a:spcBef>
              <a:buNone/>
            </a:pPr>
            <a:endParaRPr dirty="0"/>
          </a:p>
          <a:p>
            <a:pPr lvl="0" rtl="0">
              <a:spcBef>
                <a:spcPts val="0"/>
              </a:spcBef>
              <a:buNone/>
            </a:pPr>
            <a:r>
              <a:rPr lang="en-US" dirty="0"/>
              <a:t>Clean Grow - Nutrient Analyzer</a:t>
            </a:r>
          </a:p>
          <a:p>
            <a:pPr lvl="0" rtl="0">
              <a:spcBef>
                <a:spcPts val="0"/>
              </a:spcBef>
              <a:buNone/>
            </a:pPr>
            <a:r>
              <a:rPr lang="en-US" dirty="0"/>
              <a:t>      -     Only has 6 sensors capable of detecting nutrients/chemicals</a:t>
            </a:r>
          </a:p>
          <a:p>
            <a:pPr lvl="0" rtl="0">
              <a:spcBef>
                <a:spcPts val="0"/>
              </a:spcBef>
              <a:buNone/>
            </a:pPr>
            <a:r>
              <a:rPr lang="en-US" dirty="0"/>
              <a:t>	If the user needs to detect a certain chemical that is not among those 6, then they are out of luck</a:t>
            </a:r>
          </a:p>
          <a:p>
            <a:pPr lvl="0" rtl="0">
              <a:spcBef>
                <a:spcPts val="0"/>
              </a:spcBef>
              <a:buNone/>
            </a:pPr>
            <a:r>
              <a:rPr lang="en-US" dirty="0"/>
              <a:t>      -     Less room for customizability depending on the task of the user.</a:t>
            </a:r>
          </a:p>
          <a:p>
            <a:pPr lvl="0" rtl="0">
              <a:spcBef>
                <a:spcPts val="0"/>
              </a:spcBef>
              <a:buNone/>
            </a:pPr>
            <a:r>
              <a:rPr lang="en-US" dirty="0"/>
              <a:t>      </a:t>
            </a:r>
          </a:p>
          <a:p>
            <a:pPr marL="457200" lvl="0" indent="-228600">
              <a:spcBef>
                <a:spcPts val="0"/>
              </a:spcBef>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Weatherproof/Resistant</a:t>
            </a:r>
          </a:p>
          <a:p>
            <a:pPr lvl="0" rtl="0">
              <a:spcBef>
                <a:spcPts val="0"/>
              </a:spcBef>
              <a:buNone/>
            </a:pPr>
            <a:r>
              <a:rPr lang="en-US" dirty="0"/>
              <a:t>	-The system is intended to be used in the field, specifically around water so it will need to be 	waterproof</a:t>
            </a:r>
          </a:p>
          <a:p>
            <a:pPr lvl="0" rtl="0">
              <a:spcBef>
                <a:spcPts val="0"/>
              </a:spcBef>
              <a:buNone/>
            </a:pPr>
            <a:r>
              <a:rPr lang="en-US" dirty="0"/>
              <a:t>Wireless connectivity</a:t>
            </a:r>
          </a:p>
          <a:p>
            <a:pPr lvl="0" rtl="0">
              <a:spcBef>
                <a:spcPts val="0"/>
              </a:spcBef>
              <a:buNone/>
            </a:pPr>
            <a:r>
              <a:rPr lang="en-US" dirty="0"/>
              <a:t>	-Wireless connectivity reduces the number of things needed in the field to operate the system.</a:t>
            </a:r>
          </a:p>
          <a:p>
            <a:pPr lvl="0" rtl="0">
              <a:spcBef>
                <a:spcPts val="0"/>
              </a:spcBef>
              <a:buNone/>
            </a:pPr>
            <a:r>
              <a:rPr lang="en-US" dirty="0"/>
              <a:t>	  If a wire was needed, and forgotten, then the system would not be operable, so this eliminates</a:t>
            </a:r>
          </a:p>
          <a:p>
            <a:pPr lvl="0" rtl="0">
              <a:spcBef>
                <a:spcPts val="0"/>
              </a:spcBef>
              <a:buNone/>
            </a:pPr>
            <a:r>
              <a:rPr lang="en-US" dirty="0"/>
              <a:t>	  that potential problem</a:t>
            </a:r>
          </a:p>
          <a:p>
            <a:pPr lvl="0" rtl="0">
              <a:spcBef>
                <a:spcPts val="0"/>
              </a:spcBef>
              <a:buNone/>
            </a:pPr>
            <a:r>
              <a:rPr lang="en-US" dirty="0"/>
              <a:t>Storing data</a:t>
            </a:r>
          </a:p>
          <a:p>
            <a:pPr lvl="0" rtl="0">
              <a:spcBef>
                <a:spcPts val="0"/>
              </a:spcBef>
              <a:buNone/>
            </a:pPr>
            <a:r>
              <a:rPr lang="en-US" dirty="0"/>
              <a:t>	-Sample data needs to be stored so that further analysis can be done later.</a:t>
            </a:r>
          </a:p>
          <a:p>
            <a:pPr lvl="0" rtl="0">
              <a:spcBef>
                <a:spcPts val="0"/>
              </a:spcBef>
              <a:buNone/>
            </a:pPr>
            <a:r>
              <a:rPr lang="en-US" dirty="0"/>
              <a:t>Multiple Tests	</a:t>
            </a:r>
          </a:p>
          <a:p>
            <a:pPr lvl="0" rtl="0">
              <a:spcBef>
                <a:spcPts val="0"/>
              </a:spcBef>
              <a:buNone/>
            </a:pPr>
            <a:r>
              <a:rPr lang="en-US" dirty="0"/>
              <a:t>	-The system should be capable of performing multiple tests without resetting the entire system.</a:t>
            </a:r>
          </a:p>
          <a:p>
            <a:pPr lvl="0" rtl="0">
              <a:spcBef>
                <a:spcPts val="0"/>
              </a:spcBef>
              <a:buNone/>
            </a:pPr>
            <a:r>
              <a:rPr lang="en-US" dirty="0"/>
              <a:t>	  (The water sample changed out, and then the test is ran again.)</a:t>
            </a:r>
          </a:p>
          <a:p>
            <a:pPr lvl="0" rtl="0">
              <a:spcBef>
                <a:spcPts val="0"/>
              </a:spcBef>
              <a:buNone/>
            </a:pPr>
            <a:r>
              <a:rPr lang="en-US" dirty="0"/>
              <a:t>Displaying data</a:t>
            </a:r>
          </a:p>
          <a:p>
            <a:pPr lvl="0" rtl="0">
              <a:spcBef>
                <a:spcPts val="0"/>
              </a:spcBef>
              <a:buNone/>
            </a:pPr>
            <a:r>
              <a:rPr lang="en-US" dirty="0"/>
              <a:t>	- The spectrometer sends out pixel intensity information. Simply seeing a list of numbers would not </a:t>
            </a:r>
          </a:p>
          <a:p>
            <a:pPr lvl="0" rtl="0">
              <a:spcBef>
                <a:spcPts val="0"/>
              </a:spcBef>
              <a:buNone/>
            </a:pPr>
            <a:r>
              <a:rPr lang="en-US" dirty="0"/>
              <a:t>	   mean anything to the user, so this data needs to be displayed in a more meaningful fashion.</a:t>
            </a: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Interface Tutorial</a:t>
            </a:r>
          </a:p>
          <a:p>
            <a:pPr lvl="0" rtl="0">
              <a:spcBef>
                <a:spcPts val="0"/>
              </a:spcBef>
              <a:buNone/>
            </a:pPr>
            <a:r>
              <a:rPr lang="en-US" dirty="0"/>
              <a:t>	- A tutorial needs to be provided in order for the user to know how to operate the system. Combined 	with keeping the UI simple and meaningful allows for ease of use in the field.\</a:t>
            </a:r>
          </a:p>
          <a:p>
            <a:pPr lvl="0" rtl="0">
              <a:spcBef>
                <a:spcPts val="0"/>
              </a:spcBef>
              <a:buNone/>
            </a:pPr>
            <a:r>
              <a:rPr lang="en-US" dirty="0"/>
              <a:t>Portable System</a:t>
            </a:r>
          </a:p>
          <a:p>
            <a:pPr lvl="0" rtl="0">
              <a:spcBef>
                <a:spcPts val="0"/>
              </a:spcBef>
              <a:buNone/>
            </a:pPr>
            <a:r>
              <a:rPr lang="en-US" dirty="0"/>
              <a:t>	-The entire system needs to be portable. If it is being used in the field, this could mean that the user</a:t>
            </a:r>
          </a:p>
          <a:p>
            <a:pPr lvl="0" rtl="0">
              <a:spcBef>
                <a:spcPts val="0"/>
              </a:spcBef>
              <a:buNone/>
            </a:pPr>
            <a:r>
              <a:rPr lang="en-US" dirty="0"/>
              <a:t>	is walking with the system, so weight and size could be an issue.</a:t>
            </a:r>
          </a:p>
          <a:p>
            <a:pPr lvl="0" rtl="0">
              <a:spcBef>
                <a:spcPts val="0"/>
              </a:spcBef>
              <a:buNone/>
            </a:pPr>
            <a:r>
              <a:rPr lang="en-US" dirty="0"/>
              <a:t>Battery</a:t>
            </a:r>
          </a:p>
          <a:p>
            <a:pPr lvl="0" rtl="0">
              <a:spcBef>
                <a:spcPts val="0"/>
              </a:spcBef>
              <a:buNone/>
            </a:pPr>
            <a:r>
              <a:rPr lang="en-US" dirty="0"/>
              <a:t>	-The battery used to power the system should last for 50 trials, or a full day in the field.</a:t>
            </a:r>
          </a:p>
          <a:p>
            <a:pPr lvl="0" rtl="0">
              <a:spcBef>
                <a:spcPts val="0"/>
              </a:spcBef>
              <a:buNone/>
            </a:pPr>
            <a:r>
              <a:rPr lang="en-US" dirty="0"/>
              <a:t>Reasonable wireless range</a:t>
            </a:r>
          </a:p>
          <a:p>
            <a:pPr lvl="0" rtl="0">
              <a:spcBef>
                <a:spcPts val="0"/>
              </a:spcBef>
              <a:buNone/>
            </a:pPr>
            <a:r>
              <a:rPr lang="en-US" dirty="0"/>
              <a:t>	-Wireless connectivity to the system should be able to remain connected in a reasonable range.</a:t>
            </a:r>
          </a:p>
          <a:p>
            <a:pPr lvl="0" rtl="0">
              <a:spcBef>
                <a:spcPts val="0"/>
              </a:spcBef>
              <a:buNone/>
            </a:pPr>
            <a:r>
              <a:rPr lang="en-US" dirty="0"/>
              <a:t>	  A user will likely keep the system close to them in the field, so a reasonable range of 20 feet or better</a:t>
            </a:r>
          </a:p>
          <a:p>
            <a:pPr lvl="0" rtl="0">
              <a:spcBef>
                <a:spcPts val="0"/>
              </a:spcBef>
              <a:buNone/>
            </a:pPr>
            <a:r>
              <a:rPr lang="en-US" dirty="0"/>
              <a:t>Short runtime</a:t>
            </a:r>
          </a:p>
          <a:p>
            <a:pPr lvl="0" rtl="0">
              <a:spcBef>
                <a:spcPts val="0"/>
              </a:spcBef>
              <a:buNone/>
            </a:pPr>
            <a:r>
              <a:rPr lang="en-US" dirty="0"/>
              <a:t>	-The entire run time of the system should take a small amount of time, so that if a sample contains a 	chemical the user is looking for, then they will not have to wait long to know they should continue to 	test that area.</a:t>
            </a: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Differences between optical and mass spectrometers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ceanoptics.com/wp-content/uploads/FlameIO.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321563" y="320039"/>
            <a:ext cx="11548871" cy="6217919"/>
          </a:xfrm>
          <a:prstGeom prst="rect">
            <a:avLst/>
          </a:prstGeom>
          <a:solidFill>
            <a:schemeClr val="dk1">
              <a:alpha val="784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cxnSp>
        <p:nvCxnSpPr>
          <p:cNvPr id="85" name="Shape 85"/>
          <p:cNvCxnSpPr/>
          <p:nvPr/>
        </p:nvCxnSpPr>
        <p:spPr>
          <a:xfrm>
            <a:off x="4055891" y="2057399"/>
            <a:ext cx="0" cy="2743199"/>
          </a:xfrm>
          <a:prstGeom prst="straightConnector1">
            <a:avLst/>
          </a:prstGeom>
          <a:noFill/>
          <a:ln w="19050" cap="flat" cmpd="sng">
            <a:solidFill>
              <a:srgbClr val="262626"/>
            </a:solidFill>
            <a:prstDash val="solid"/>
            <a:miter/>
            <a:headEnd type="none" w="med" len="med"/>
            <a:tailEnd type="none" w="med" len="med"/>
          </a:ln>
        </p:spPr>
      </p:cxnSp>
      <p:sp>
        <p:nvSpPr>
          <p:cNvPr id="86" name="Shape 86"/>
          <p:cNvSpPr txBox="1">
            <a:spLocks noGrp="1"/>
          </p:cNvSpPr>
          <p:nvPr>
            <p:ph type="ctrTitle"/>
          </p:nvPr>
        </p:nvSpPr>
        <p:spPr>
          <a:xfrm>
            <a:off x="4380587" y="965199"/>
            <a:ext cx="6766078" cy="4927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262626"/>
              </a:buClr>
              <a:buSzPct val="25000"/>
              <a:buFont typeface="Calibri"/>
              <a:buNone/>
            </a:pPr>
            <a:r>
              <a:rPr lang="en-US" sz="5400" b="0" i="0" u="none" strike="noStrike" cap="none">
                <a:solidFill>
                  <a:srgbClr val="262626"/>
                </a:solidFill>
                <a:latin typeface="Calibri"/>
                <a:ea typeface="Calibri"/>
                <a:cs typeface="Calibri"/>
                <a:sym typeface="Calibri"/>
              </a:rPr>
              <a:t>Portable Nutrient Data Collection System</a:t>
            </a:r>
          </a:p>
        </p:txBody>
      </p:sp>
      <p:sp>
        <p:nvSpPr>
          <p:cNvPr id="87" name="Shape 87"/>
          <p:cNvSpPr txBox="1">
            <a:spLocks noGrp="1"/>
          </p:cNvSpPr>
          <p:nvPr>
            <p:ph type="subTitle" idx="1"/>
          </p:nvPr>
        </p:nvSpPr>
        <p:spPr>
          <a:xfrm>
            <a:off x="466929" y="965198"/>
            <a:ext cx="3264265" cy="4927602"/>
          </a:xfrm>
          <a:prstGeom prst="rect">
            <a:avLst/>
          </a:prstGeom>
          <a:noFill/>
          <a:ln>
            <a:noFill/>
          </a:ln>
        </p:spPr>
        <p:txBody>
          <a:bodyPr lIns="91425" tIns="45700" rIns="91425" bIns="45700" anchor="ctr" anchorCtr="0">
            <a:noAutofit/>
          </a:bodyPr>
          <a:lstStyle/>
          <a:p>
            <a:pPr marL="0" marR="0" lvl="0" indent="0" algn="r" rtl="0">
              <a:lnSpc>
                <a:spcPct val="80000"/>
              </a:lnSpc>
              <a:spcBef>
                <a:spcPts val="0"/>
              </a:spcBef>
              <a:spcAft>
                <a:spcPts val="0"/>
              </a:spcAft>
              <a:buClr>
                <a:schemeClr val="accent1"/>
              </a:buClr>
              <a:buSzPct val="25000"/>
              <a:buFont typeface="Arial"/>
              <a:buNone/>
            </a:pPr>
            <a:r>
              <a:rPr lang="en-US" sz="2000" b="0" i="0" u="none" strike="noStrike" cap="none">
                <a:solidFill>
                  <a:schemeClr val="accent1"/>
                </a:solidFill>
                <a:latin typeface="Calibri"/>
                <a:ea typeface="Calibri"/>
                <a:cs typeface="Calibri"/>
                <a:sym typeface="Calibri"/>
              </a:rPr>
              <a:t>May1719</a:t>
            </a:r>
          </a:p>
          <a:p>
            <a:pPr marL="0" marR="0" lvl="0" indent="0" algn="r" rtl="0">
              <a:lnSpc>
                <a:spcPct val="80000"/>
              </a:lnSpc>
              <a:spcBef>
                <a:spcPts val="1000"/>
              </a:spcBef>
              <a:spcAft>
                <a:spcPts val="0"/>
              </a:spcAft>
              <a:buClr>
                <a:schemeClr val="accent1"/>
              </a:buClr>
              <a:buSzPct val="25000"/>
              <a:buFont typeface="Arial"/>
              <a:buNone/>
            </a:pPr>
            <a:r>
              <a:rPr lang="en-US" sz="2000">
                <a:solidFill>
                  <a:schemeClr val="accent1"/>
                </a:solidFill>
              </a:rPr>
              <a:t>Dr. Daji </a:t>
            </a:r>
            <a:r>
              <a:rPr lang="en-US" sz="2000" b="0" i="0" u="none" strike="noStrike" cap="none">
                <a:solidFill>
                  <a:schemeClr val="accent1"/>
                </a:solidFill>
                <a:latin typeface="Calibri"/>
                <a:ea typeface="Calibri"/>
                <a:cs typeface="Calibri"/>
                <a:sym typeface="Calibri"/>
              </a:rPr>
              <a:t>Qiao – Advisor</a:t>
            </a:r>
          </a:p>
          <a:p>
            <a:pPr marL="0" marR="0" lvl="0" indent="0" algn="r" rtl="0">
              <a:lnSpc>
                <a:spcPct val="80000"/>
              </a:lnSpc>
              <a:spcBef>
                <a:spcPts val="1000"/>
              </a:spcBef>
              <a:spcAft>
                <a:spcPts val="0"/>
              </a:spcAft>
              <a:buClr>
                <a:schemeClr val="accent1"/>
              </a:buClr>
              <a:buSzPct val="25000"/>
              <a:buFont typeface="Arial"/>
              <a:buNone/>
            </a:pPr>
            <a:r>
              <a:rPr lang="en-US" sz="2000">
                <a:solidFill>
                  <a:schemeClr val="accent1"/>
                </a:solidFill>
              </a:rPr>
              <a:t>Dr.</a:t>
            </a:r>
            <a:r>
              <a:rPr lang="en-US" sz="2000" b="0" i="0" u="none" strike="noStrike" cap="none">
                <a:solidFill>
                  <a:schemeClr val="accent1"/>
                </a:solidFill>
                <a:latin typeface="Calibri"/>
                <a:ea typeface="Calibri"/>
                <a:cs typeface="Calibri"/>
                <a:sym typeface="Calibri"/>
              </a:rPr>
              <a:t> Long Que - Client</a:t>
            </a:r>
          </a:p>
          <a:p>
            <a:pPr marL="0" marR="0" lvl="0" indent="0" algn="r" rtl="0">
              <a:lnSpc>
                <a:spcPct val="80000"/>
              </a:lnSpc>
              <a:spcBef>
                <a:spcPts val="1000"/>
              </a:spcBef>
              <a:spcAft>
                <a:spcPts val="0"/>
              </a:spcAft>
              <a:buClr>
                <a:schemeClr val="accent1"/>
              </a:buClr>
              <a:buSzPct val="25000"/>
              <a:buFont typeface="Arial"/>
              <a:buNone/>
            </a:pPr>
            <a:r>
              <a:rPr lang="en-US" sz="2000" b="0" i="0" u="none" strike="noStrike" cap="none">
                <a:solidFill>
                  <a:schemeClr val="accent1"/>
                </a:solidFill>
                <a:latin typeface="Calibri"/>
                <a:ea typeface="Calibri"/>
                <a:cs typeface="Calibri"/>
                <a:sym typeface="Calibri"/>
              </a:rPr>
              <a:t>Ben Theisen – Team Leader</a:t>
            </a:r>
          </a:p>
          <a:p>
            <a:pPr marL="0" marR="0" lvl="0" indent="0" algn="r" rtl="0">
              <a:lnSpc>
                <a:spcPct val="80000"/>
              </a:lnSpc>
              <a:spcBef>
                <a:spcPts val="1000"/>
              </a:spcBef>
              <a:spcAft>
                <a:spcPts val="0"/>
              </a:spcAft>
              <a:buClr>
                <a:schemeClr val="accent1"/>
              </a:buClr>
              <a:buSzPct val="25000"/>
              <a:buFont typeface="Arial"/>
              <a:buNone/>
            </a:pPr>
            <a:r>
              <a:rPr lang="en-US" sz="2000" b="0" i="0" u="none" strike="noStrike" cap="none">
                <a:solidFill>
                  <a:schemeClr val="accent1"/>
                </a:solidFill>
                <a:latin typeface="Calibri"/>
                <a:ea typeface="Calibri"/>
                <a:cs typeface="Calibri"/>
                <a:sym typeface="Calibri"/>
              </a:rPr>
              <a:t>Michael Rupert – Web Master</a:t>
            </a:r>
          </a:p>
          <a:p>
            <a:pPr marL="0" marR="0" lvl="0" indent="0" algn="r" rtl="0">
              <a:lnSpc>
                <a:spcPct val="80000"/>
              </a:lnSpc>
              <a:spcBef>
                <a:spcPts val="1000"/>
              </a:spcBef>
              <a:spcAft>
                <a:spcPts val="0"/>
              </a:spcAft>
              <a:buClr>
                <a:schemeClr val="accent1"/>
              </a:buClr>
              <a:buSzPct val="25000"/>
              <a:buFont typeface="Arial"/>
              <a:buNone/>
            </a:pPr>
            <a:r>
              <a:rPr lang="en-US" sz="2000" b="0" i="0" u="none" strike="noStrike" cap="none">
                <a:solidFill>
                  <a:schemeClr val="accent1"/>
                </a:solidFill>
                <a:latin typeface="Calibri"/>
                <a:ea typeface="Calibri"/>
                <a:cs typeface="Calibri"/>
                <a:sym typeface="Calibri"/>
              </a:rPr>
              <a:t>Ben Engebrecht – Communication Lead</a:t>
            </a:r>
          </a:p>
          <a:p>
            <a:pPr marL="0" marR="0" lvl="0" indent="0" algn="r" rtl="0">
              <a:lnSpc>
                <a:spcPct val="80000"/>
              </a:lnSpc>
              <a:spcBef>
                <a:spcPts val="1000"/>
              </a:spcBef>
              <a:spcAft>
                <a:spcPts val="0"/>
              </a:spcAft>
              <a:buClr>
                <a:schemeClr val="accent1"/>
              </a:buClr>
              <a:buSzPct val="25000"/>
              <a:buFont typeface="Arial"/>
              <a:buNone/>
            </a:pPr>
            <a:r>
              <a:rPr lang="en-US" sz="2000" b="0" i="0" u="none" strike="noStrike" cap="none">
                <a:solidFill>
                  <a:schemeClr val="accent1"/>
                </a:solidFill>
                <a:latin typeface="Calibri"/>
                <a:ea typeface="Calibri"/>
                <a:cs typeface="Calibri"/>
                <a:sym typeface="Calibri"/>
              </a:rPr>
              <a:t>Logan Boas – Communication Lead #2</a:t>
            </a:r>
          </a:p>
          <a:p>
            <a:pPr marL="0" marR="0" lvl="0" indent="0" algn="r" rtl="0">
              <a:lnSpc>
                <a:spcPct val="80000"/>
              </a:lnSpc>
              <a:spcBef>
                <a:spcPts val="1000"/>
              </a:spcBef>
              <a:spcAft>
                <a:spcPts val="0"/>
              </a:spcAft>
              <a:buClr>
                <a:schemeClr val="accent1"/>
              </a:buClr>
              <a:buSzPct val="25000"/>
              <a:buFont typeface="Arial"/>
              <a:buNone/>
            </a:pPr>
            <a:r>
              <a:rPr lang="en-US" sz="2000" b="0" i="0" u="none" strike="noStrike" cap="none">
                <a:solidFill>
                  <a:schemeClr val="accent1"/>
                </a:solidFill>
                <a:latin typeface="Calibri"/>
                <a:ea typeface="Calibri"/>
                <a:cs typeface="Calibri"/>
                <a:sym typeface="Calibri"/>
              </a:rPr>
              <a:t>Zakk Belloma – Key Concept Holder</a:t>
            </a:r>
          </a:p>
          <a:p>
            <a:pPr marL="0" marR="0" lvl="0" indent="0" algn="r" rtl="0">
              <a:lnSpc>
                <a:spcPct val="80000"/>
              </a:lnSpc>
              <a:spcBef>
                <a:spcPts val="1000"/>
              </a:spcBef>
              <a:buClr>
                <a:schemeClr val="accent1"/>
              </a:buClr>
              <a:buSzPct val="25000"/>
              <a:buFont typeface="Arial"/>
              <a:buNone/>
            </a:pPr>
            <a:r>
              <a:rPr lang="en-US" sz="2000" b="0" i="0" u="none" strike="noStrike" cap="none">
                <a:solidFill>
                  <a:schemeClr val="accent1"/>
                </a:solidFill>
                <a:latin typeface="Calibri"/>
                <a:ea typeface="Calibri"/>
                <a:cs typeface="Calibri"/>
                <a:sym typeface="Calibri"/>
              </a:rPr>
              <a:t>Ryan Young – Key Concept Holder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413676" y="303590"/>
            <a:ext cx="5735700" cy="5896800"/>
          </a:xfrm>
          <a:prstGeom prst="rect">
            <a:avLst/>
          </a:prstGeom>
          <a:solidFill>
            <a:schemeClr val="dk1">
              <a:alpha val="14900"/>
            </a:schemeClr>
          </a:solidFill>
          <a:ln w="127000" cap="sq" cmpd="thinThick">
            <a:solidFill>
              <a:schemeClr val="dk1">
                <a:alpha val="9800"/>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4" name="Shape 164"/>
          <p:cNvSpPr txBox="1">
            <a:spLocks noGrp="1"/>
          </p:cNvSpPr>
          <p:nvPr>
            <p:ph type="title"/>
          </p:nvPr>
        </p:nvSpPr>
        <p:spPr>
          <a:xfrm>
            <a:off x="671598" y="640262"/>
            <a:ext cx="5221200" cy="13449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a:t>Physical System</a:t>
            </a:r>
          </a:p>
        </p:txBody>
      </p:sp>
      <p:sp>
        <p:nvSpPr>
          <p:cNvPr id="165" name="Shape 165"/>
          <p:cNvSpPr txBox="1">
            <a:spLocks noGrp="1"/>
          </p:cNvSpPr>
          <p:nvPr>
            <p:ph type="body" idx="1"/>
          </p:nvPr>
        </p:nvSpPr>
        <p:spPr>
          <a:xfrm>
            <a:off x="671598" y="2321909"/>
            <a:ext cx="5235600" cy="37731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a:t>Reads data from spectrometer scans</a:t>
            </a:r>
          </a:p>
          <a:p>
            <a:pPr marL="228600" marR="0" lvl="0" indent="-228600" algn="l" rtl="0">
              <a:lnSpc>
                <a:spcPct val="90000"/>
              </a:lnSpc>
              <a:spcBef>
                <a:spcPts val="1000"/>
              </a:spcBef>
              <a:spcAft>
                <a:spcPts val="0"/>
              </a:spcAft>
              <a:buClr>
                <a:schemeClr val="dk1"/>
              </a:buClr>
              <a:buSzPct val="100000"/>
              <a:buFont typeface="Arial"/>
              <a:buChar char="•"/>
            </a:pPr>
            <a:r>
              <a:rPr lang="en-US" sz="2000"/>
              <a:t>Sends data to Bluetooth device via Python</a:t>
            </a:r>
          </a:p>
          <a:p>
            <a:pPr lvl="0" indent="0" rtl="0">
              <a:spcBef>
                <a:spcPts val="0"/>
              </a:spcBef>
              <a:buClr>
                <a:schemeClr val="dk1"/>
              </a:buClr>
              <a:buSzPct val="100000"/>
              <a:buFont typeface="Arial"/>
              <a:buChar char="•"/>
            </a:pPr>
            <a:r>
              <a:rPr lang="en-US" sz="2000"/>
              <a:t>Server script handles connections and data transfer</a:t>
            </a:r>
          </a:p>
          <a:p>
            <a:pPr lvl="0" indent="0" rtl="0">
              <a:spcBef>
                <a:spcPts val="0"/>
              </a:spcBef>
              <a:buClr>
                <a:schemeClr val="dk1"/>
              </a:buClr>
              <a:buSzPct val="100000"/>
              <a:buFont typeface="Arial"/>
              <a:buChar char="•"/>
            </a:pPr>
            <a:r>
              <a:rPr lang="en-US" sz="2000"/>
              <a:t>LED’s indicate status while “headless”</a:t>
            </a:r>
          </a:p>
        </p:txBody>
      </p:sp>
      <p:pic>
        <p:nvPicPr>
          <p:cNvPr id="166" name="Shape 166" descr="IMG_20170223_142845780.jpg"/>
          <p:cNvPicPr preferRelativeResize="0"/>
          <p:nvPr/>
        </p:nvPicPr>
        <p:blipFill rotWithShape="1">
          <a:blip r:embed="rId3">
            <a:alphaModFix/>
          </a:blip>
          <a:srcRect t="20402" b="23129"/>
          <a:stretch/>
        </p:blipFill>
        <p:spPr>
          <a:xfrm>
            <a:off x="7275950" y="2119199"/>
            <a:ext cx="4000800" cy="4016250"/>
          </a:xfrm>
          <a:prstGeom prst="rect">
            <a:avLst/>
          </a:prstGeom>
          <a:noFill/>
          <a:ln>
            <a:noFill/>
          </a:ln>
        </p:spPr>
      </p:pic>
      <p:pic>
        <p:nvPicPr>
          <p:cNvPr id="167" name="Shape 167" descr="Concept sketch.PNG"/>
          <p:cNvPicPr preferRelativeResize="0"/>
          <p:nvPr/>
        </p:nvPicPr>
        <p:blipFill>
          <a:blip r:embed="rId4">
            <a:alphaModFix/>
          </a:blip>
          <a:stretch>
            <a:fillRect/>
          </a:stretch>
        </p:blipFill>
        <p:spPr>
          <a:xfrm>
            <a:off x="7803678" y="303600"/>
            <a:ext cx="3070920" cy="1268078"/>
          </a:xfrm>
          <a:prstGeom prst="rect">
            <a:avLst/>
          </a:prstGeom>
          <a:noFill/>
          <a:ln>
            <a:noFill/>
          </a:ln>
        </p:spPr>
      </p:pic>
      <p:sp>
        <p:nvSpPr>
          <p:cNvPr id="168" name="Shape 168"/>
          <p:cNvSpPr/>
          <p:nvPr/>
        </p:nvSpPr>
        <p:spPr>
          <a:xfrm>
            <a:off x="7678099" y="1047214"/>
            <a:ext cx="2379600" cy="6012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10</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329226" y="303653"/>
            <a:ext cx="5735700" cy="5896800"/>
          </a:xfrm>
          <a:prstGeom prst="rect">
            <a:avLst/>
          </a:prstGeom>
          <a:solidFill>
            <a:schemeClr val="dk1">
              <a:alpha val="14901"/>
            </a:schemeClr>
          </a:solidFill>
          <a:ln w="127000" cap="sq" cmpd="thinThick">
            <a:solidFill>
              <a:schemeClr val="dk1">
                <a:alpha val="9803"/>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4" name="Shape 174"/>
          <p:cNvSpPr txBox="1">
            <a:spLocks noGrp="1"/>
          </p:cNvSpPr>
          <p:nvPr>
            <p:ph type="title"/>
          </p:nvPr>
        </p:nvSpPr>
        <p:spPr>
          <a:xfrm>
            <a:off x="586435" y="623812"/>
            <a:ext cx="5221200" cy="13449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Serial Communication</a:t>
            </a:r>
          </a:p>
        </p:txBody>
      </p:sp>
      <p:sp>
        <p:nvSpPr>
          <p:cNvPr id="175" name="Shape 175"/>
          <p:cNvSpPr txBox="1">
            <a:spLocks noGrp="1"/>
          </p:cNvSpPr>
          <p:nvPr>
            <p:ph type="body" idx="1"/>
          </p:nvPr>
        </p:nvSpPr>
        <p:spPr>
          <a:xfrm>
            <a:off x="579273" y="2321959"/>
            <a:ext cx="5235600" cy="37731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Works with sending and receiving from the spectrometer</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Control settings of the spectrometer</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Uses Tx and Rx GPIO pins on the Raspberry Pi</a:t>
            </a:r>
          </a:p>
          <a:p>
            <a:pPr marL="228600" marR="0" lvl="0" indent="-228600" algn="l" rtl="0">
              <a:lnSpc>
                <a:spcPct val="90000"/>
              </a:lnSpc>
              <a:spcBef>
                <a:spcPts val="10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Choose serial over USB communication</a:t>
            </a:r>
          </a:p>
          <a:p>
            <a:pPr marL="228600" marR="0" lvl="0" indent="-228600" algn="l" rtl="0">
              <a:lnSpc>
                <a:spcPct val="90000"/>
              </a:lnSpc>
              <a:spcBef>
                <a:spcPts val="1000"/>
              </a:spcBef>
              <a:buClr>
                <a:schemeClr val="dk1"/>
              </a:buClr>
              <a:buSzPct val="100000"/>
              <a:buFont typeface="Arial"/>
              <a:buChar char="•"/>
            </a:pPr>
            <a:r>
              <a:rPr lang="en-US" sz="2000"/>
              <a:t>Voltage level shifting</a:t>
            </a:r>
          </a:p>
        </p:txBody>
      </p:sp>
      <p:pic>
        <p:nvPicPr>
          <p:cNvPr id="176" name="Shape 176" descr="Concept sketch.PNG"/>
          <p:cNvPicPr preferRelativeResize="0"/>
          <p:nvPr/>
        </p:nvPicPr>
        <p:blipFill>
          <a:blip r:embed="rId3">
            <a:alphaModFix/>
          </a:blip>
          <a:stretch>
            <a:fillRect/>
          </a:stretch>
        </p:blipFill>
        <p:spPr>
          <a:xfrm>
            <a:off x="7803678" y="303600"/>
            <a:ext cx="3070920" cy="1268078"/>
          </a:xfrm>
          <a:prstGeom prst="rect">
            <a:avLst/>
          </a:prstGeom>
          <a:noFill/>
          <a:ln>
            <a:noFill/>
          </a:ln>
        </p:spPr>
      </p:pic>
      <p:sp>
        <p:nvSpPr>
          <p:cNvPr id="177" name="Shape 177"/>
          <p:cNvSpPr/>
          <p:nvPr/>
        </p:nvSpPr>
        <p:spPr>
          <a:xfrm>
            <a:off x="8269373" y="923083"/>
            <a:ext cx="1039500" cy="7464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78" name="Shape 178"/>
          <p:cNvPicPr preferRelativeResize="0"/>
          <p:nvPr/>
        </p:nvPicPr>
        <p:blipFill>
          <a:blip r:embed="rId4">
            <a:alphaModFix/>
          </a:blip>
          <a:stretch>
            <a:fillRect/>
          </a:stretch>
        </p:blipFill>
        <p:spPr>
          <a:xfrm>
            <a:off x="8778775" y="2427987"/>
            <a:ext cx="3413224" cy="3413224"/>
          </a:xfrm>
          <a:prstGeom prst="rect">
            <a:avLst/>
          </a:prstGeom>
          <a:noFill/>
          <a:ln>
            <a:noFill/>
          </a:ln>
        </p:spPr>
      </p:pic>
      <p:pic>
        <p:nvPicPr>
          <p:cNvPr id="179" name="Shape 179"/>
          <p:cNvPicPr preferRelativeResize="0"/>
          <p:nvPr/>
        </p:nvPicPr>
        <p:blipFill>
          <a:blip r:embed="rId5">
            <a:alphaModFix/>
          </a:blip>
          <a:stretch>
            <a:fillRect/>
          </a:stretch>
        </p:blipFill>
        <p:spPr>
          <a:xfrm>
            <a:off x="6354500" y="3100812"/>
            <a:ext cx="2801974" cy="2801974"/>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11</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184776" y="265440"/>
            <a:ext cx="5735700" cy="5896800"/>
          </a:xfrm>
          <a:prstGeom prst="rect">
            <a:avLst/>
          </a:prstGeom>
          <a:solidFill>
            <a:schemeClr val="dk1">
              <a:alpha val="14901"/>
            </a:schemeClr>
          </a:solidFill>
          <a:ln w="127000" cap="sq" cmpd="thinThick">
            <a:solidFill>
              <a:schemeClr val="dk1">
                <a:alpha val="9803"/>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5" name="Shape 185"/>
          <p:cNvSpPr txBox="1">
            <a:spLocks noGrp="1"/>
          </p:cNvSpPr>
          <p:nvPr>
            <p:ph type="title"/>
          </p:nvPr>
        </p:nvSpPr>
        <p:spPr>
          <a:xfrm>
            <a:off x="442698" y="297312"/>
            <a:ext cx="5221200" cy="13448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Android App</a:t>
            </a:r>
          </a:p>
        </p:txBody>
      </p:sp>
      <p:sp>
        <p:nvSpPr>
          <p:cNvPr id="186" name="Shape 186"/>
          <p:cNvSpPr txBox="1">
            <a:spLocks noGrp="1"/>
          </p:cNvSpPr>
          <p:nvPr>
            <p:ph type="body" idx="1"/>
          </p:nvPr>
        </p:nvSpPr>
        <p:spPr>
          <a:xfrm>
            <a:off x="435537" y="1479075"/>
            <a:ext cx="5235600" cy="39183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100000"/>
              <a:buFont typeface="Arial"/>
              <a:buChar char="•"/>
            </a:pPr>
            <a:r>
              <a:rPr lang="en-US" sz="2000"/>
              <a:t>Uses bluetooth to connect to raspberry pi</a:t>
            </a:r>
          </a:p>
          <a:p>
            <a:pPr marL="0" marR="0" lvl="0" indent="0" algn="l" rtl="0">
              <a:lnSpc>
                <a:spcPct val="100000"/>
              </a:lnSpc>
              <a:spcBef>
                <a:spcPts val="0"/>
              </a:spcBef>
              <a:spcAft>
                <a:spcPts val="0"/>
              </a:spcAft>
              <a:buNone/>
            </a:pPr>
            <a:endParaRPr sz="700"/>
          </a:p>
          <a:p>
            <a:pPr marL="228600" marR="0" lvl="0" indent="-228600" algn="l" rtl="0">
              <a:lnSpc>
                <a:spcPct val="100000"/>
              </a:lnSpc>
              <a:spcBef>
                <a:spcPts val="0"/>
              </a:spcBef>
              <a:spcAft>
                <a:spcPts val="0"/>
              </a:spcAft>
              <a:buClr>
                <a:schemeClr val="dk1"/>
              </a:buClr>
              <a:buSzPct val="100000"/>
              <a:buFont typeface="Arial"/>
              <a:buChar char="•"/>
            </a:pPr>
            <a:r>
              <a:rPr lang="en-US" sz="2000"/>
              <a:t>Trigger scans from the app</a:t>
            </a:r>
          </a:p>
          <a:p>
            <a:pPr marL="228600" marR="0" lvl="0" indent="-228600" algn="l" rtl="0">
              <a:lnSpc>
                <a:spcPct val="10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Allows for data analysis in the field</a:t>
            </a:r>
          </a:p>
          <a:p>
            <a:pPr marL="228600" marR="0" lvl="0" indent="-228600" algn="l" rtl="0">
              <a:lnSpc>
                <a:spcPct val="10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Stores data in local and cloud database</a:t>
            </a:r>
          </a:p>
          <a:p>
            <a:pPr marL="228600" marR="0" lvl="0" indent="-228600" algn="l" rtl="0">
              <a:lnSpc>
                <a:spcPct val="100000"/>
              </a:lnSpc>
              <a:spcBef>
                <a:spcPts val="1000"/>
              </a:spcBef>
              <a:buClr>
                <a:schemeClr val="dk1"/>
              </a:buClr>
              <a:buSzPct val="100000"/>
              <a:buFont typeface="Arial"/>
              <a:buChar char="•"/>
            </a:pPr>
            <a:r>
              <a:rPr lang="en-US" sz="2000"/>
              <a:t>Allows for viewing of each runs graph</a:t>
            </a:r>
          </a:p>
        </p:txBody>
      </p:sp>
      <p:pic>
        <p:nvPicPr>
          <p:cNvPr id="187" name="Shape 187" descr="Screenshot_2017-04-23-14-35-46.png"/>
          <p:cNvPicPr preferRelativeResize="0"/>
          <p:nvPr/>
        </p:nvPicPr>
        <p:blipFill rotWithShape="1">
          <a:blip r:embed="rId3">
            <a:alphaModFix/>
          </a:blip>
          <a:srcRect/>
          <a:stretch/>
        </p:blipFill>
        <p:spPr>
          <a:xfrm>
            <a:off x="7225224" y="3099425"/>
            <a:ext cx="1722824" cy="3062824"/>
          </a:xfrm>
          <a:prstGeom prst="rect">
            <a:avLst/>
          </a:prstGeom>
          <a:noFill/>
          <a:ln>
            <a:noFill/>
          </a:ln>
        </p:spPr>
      </p:pic>
      <p:pic>
        <p:nvPicPr>
          <p:cNvPr id="188" name="Shape 188" descr="Concept sketch.PNG"/>
          <p:cNvPicPr preferRelativeResize="0"/>
          <p:nvPr/>
        </p:nvPicPr>
        <p:blipFill>
          <a:blip r:embed="rId4">
            <a:alphaModFix/>
          </a:blip>
          <a:stretch>
            <a:fillRect/>
          </a:stretch>
        </p:blipFill>
        <p:spPr>
          <a:xfrm>
            <a:off x="7225225" y="417861"/>
            <a:ext cx="3968925" cy="1882725"/>
          </a:xfrm>
          <a:prstGeom prst="rect">
            <a:avLst/>
          </a:prstGeom>
          <a:noFill/>
          <a:ln>
            <a:noFill/>
          </a:ln>
        </p:spPr>
      </p:pic>
      <p:sp>
        <p:nvSpPr>
          <p:cNvPr id="189" name="Shape 189"/>
          <p:cNvSpPr/>
          <p:nvPr/>
        </p:nvSpPr>
        <p:spPr>
          <a:xfrm>
            <a:off x="10437325" y="1307987"/>
            <a:ext cx="833100" cy="10689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90" name="Shape 190" descr="Screenshot_2017-04-23-14-33-03.png"/>
          <p:cNvPicPr preferRelativeResize="0"/>
          <p:nvPr/>
        </p:nvPicPr>
        <p:blipFill rotWithShape="1">
          <a:blip r:embed="rId5">
            <a:alphaModFix/>
          </a:blip>
          <a:srcRect/>
          <a:stretch/>
        </p:blipFill>
        <p:spPr>
          <a:xfrm>
            <a:off x="9471324" y="3059650"/>
            <a:ext cx="1722824" cy="3062824"/>
          </a:xfrm>
          <a:prstGeom prst="rect">
            <a:avLst/>
          </a:prstGeom>
          <a:noFill/>
          <a:ln>
            <a:noFill/>
          </a:ln>
        </p:spPr>
      </p:pic>
      <p:pic>
        <p:nvPicPr>
          <p:cNvPr id="191" name="Shape 191" descr="Screenshot_2017-04-23-14-12-55.png"/>
          <p:cNvPicPr preferRelativeResize="0"/>
          <p:nvPr/>
        </p:nvPicPr>
        <p:blipFill>
          <a:blip r:embed="rId6">
            <a:alphaModFix/>
          </a:blip>
          <a:stretch>
            <a:fillRect/>
          </a:stretch>
        </p:blipFill>
        <p:spPr>
          <a:xfrm>
            <a:off x="913175" y="3633749"/>
            <a:ext cx="4106101" cy="2309673"/>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12</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p:nvPr/>
        </p:nvSpPr>
        <p:spPr>
          <a:xfrm>
            <a:off x="321571" y="320050"/>
            <a:ext cx="73713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7" name="Shape 197"/>
          <p:cNvSpPr txBox="1">
            <a:spLocks noGrp="1"/>
          </p:cNvSpPr>
          <p:nvPr>
            <p:ph type="title"/>
          </p:nvPr>
        </p:nvSpPr>
        <p:spPr>
          <a:xfrm>
            <a:off x="651323" y="365135"/>
            <a:ext cx="6711900" cy="1325700"/>
          </a:xfrm>
          <a:prstGeom prst="rect">
            <a:avLst/>
          </a:prstGeom>
        </p:spPr>
        <p:txBody>
          <a:bodyPr lIns="91425" tIns="91425" rIns="91425" bIns="91425" anchor="ctr" anchorCtr="0">
            <a:noAutofit/>
          </a:bodyPr>
          <a:lstStyle/>
          <a:p>
            <a:pPr lvl="0" rtl="0">
              <a:spcBef>
                <a:spcPts val="0"/>
              </a:spcBef>
              <a:buNone/>
            </a:pPr>
            <a:r>
              <a:rPr lang="en-US"/>
              <a:t>Firebase</a:t>
            </a:r>
          </a:p>
        </p:txBody>
      </p:sp>
      <p:sp>
        <p:nvSpPr>
          <p:cNvPr id="198" name="Shape 198"/>
          <p:cNvSpPr txBox="1">
            <a:spLocks noGrp="1"/>
          </p:cNvSpPr>
          <p:nvPr>
            <p:ph type="body" idx="1"/>
          </p:nvPr>
        </p:nvSpPr>
        <p:spPr>
          <a:xfrm>
            <a:off x="651323" y="1825635"/>
            <a:ext cx="6711900" cy="4351200"/>
          </a:xfrm>
          <a:prstGeom prst="rect">
            <a:avLst/>
          </a:prstGeom>
        </p:spPr>
        <p:txBody>
          <a:bodyPr lIns="91425" tIns="91425" rIns="91425" bIns="91425" anchor="t" anchorCtr="0">
            <a:noAutofit/>
          </a:bodyPr>
          <a:lstStyle/>
          <a:p>
            <a:pPr marL="457200" marR="0" lvl="0" indent="-406400" algn="l" rtl="0">
              <a:lnSpc>
                <a:spcPct val="150000"/>
              </a:lnSpc>
              <a:spcBef>
                <a:spcPts val="1000"/>
              </a:spcBef>
              <a:spcAft>
                <a:spcPts val="0"/>
              </a:spcAft>
              <a:buClr>
                <a:schemeClr val="dk1"/>
              </a:buClr>
              <a:buSzPct val="100000"/>
              <a:buFont typeface="Arial"/>
            </a:pPr>
            <a:r>
              <a:rPr lang="en-US"/>
              <a:t>Stores scan data in a JSON-Formatted Database</a:t>
            </a:r>
          </a:p>
          <a:p>
            <a:pPr marL="457200" marR="0" lvl="0" indent="-228600" algn="l" rtl="0">
              <a:lnSpc>
                <a:spcPct val="150000"/>
              </a:lnSpc>
              <a:spcBef>
                <a:spcPts val="1000"/>
              </a:spcBef>
              <a:spcAft>
                <a:spcPts val="0"/>
              </a:spcAft>
            </a:pPr>
            <a:r>
              <a:rPr lang="en-US"/>
              <a:t>Works locally first, but backs up to Google Cloud Services</a:t>
            </a:r>
          </a:p>
          <a:p>
            <a:pPr marL="457200" marR="0" lvl="0" indent="-228600" algn="l" rtl="0">
              <a:lnSpc>
                <a:spcPct val="150000"/>
              </a:lnSpc>
              <a:spcBef>
                <a:spcPts val="1000"/>
              </a:spcBef>
              <a:spcAft>
                <a:spcPts val="0"/>
              </a:spcAft>
            </a:pPr>
            <a:r>
              <a:rPr lang="en-US"/>
              <a:t>Can be accessed from any type of software, such as Android, iOS, and Web</a:t>
            </a:r>
          </a:p>
          <a:p>
            <a:pPr lvl="0" rtl="0">
              <a:spcBef>
                <a:spcPts val="0"/>
              </a:spcBef>
              <a:buNone/>
            </a:pPr>
            <a:endParaRPr/>
          </a:p>
        </p:txBody>
      </p:sp>
      <p:pic>
        <p:nvPicPr>
          <p:cNvPr id="199" name="Shape 199" descr="Concept sketch.PNG"/>
          <p:cNvPicPr preferRelativeResize="0"/>
          <p:nvPr/>
        </p:nvPicPr>
        <p:blipFill>
          <a:blip r:embed="rId3">
            <a:alphaModFix/>
          </a:blip>
          <a:stretch>
            <a:fillRect/>
          </a:stretch>
        </p:blipFill>
        <p:spPr>
          <a:xfrm>
            <a:off x="8051121" y="365124"/>
            <a:ext cx="3968928" cy="1691225"/>
          </a:xfrm>
          <a:prstGeom prst="rect">
            <a:avLst/>
          </a:prstGeom>
          <a:noFill/>
          <a:ln>
            <a:noFill/>
          </a:ln>
        </p:spPr>
      </p:pic>
      <p:sp>
        <p:nvSpPr>
          <p:cNvPr id="200" name="Shape 200"/>
          <p:cNvSpPr/>
          <p:nvPr/>
        </p:nvSpPr>
        <p:spPr>
          <a:xfrm>
            <a:off x="10554800" y="365125"/>
            <a:ext cx="1393200" cy="9603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1" name="Shape 201"/>
          <p:cNvPicPr preferRelativeResize="0"/>
          <p:nvPr/>
        </p:nvPicPr>
        <p:blipFill>
          <a:blip r:embed="rId4">
            <a:alphaModFix/>
          </a:blip>
          <a:stretch>
            <a:fillRect/>
          </a:stretch>
        </p:blipFill>
        <p:spPr>
          <a:xfrm>
            <a:off x="7825721" y="2472775"/>
            <a:ext cx="4194328" cy="3145746"/>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13</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287425" y="215771"/>
            <a:ext cx="5735700" cy="3592200"/>
          </a:xfrm>
          <a:prstGeom prst="rect">
            <a:avLst/>
          </a:prstGeom>
          <a:solidFill>
            <a:schemeClr val="dk1">
              <a:alpha val="14900"/>
            </a:schemeClr>
          </a:solidFill>
          <a:ln w="127000" cap="sq" cmpd="thinThick">
            <a:solidFill>
              <a:schemeClr val="dk1">
                <a:alpha val="9800"/>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7" name="Shape 207"/>
          <p:cNvSpPr txBox="1">
            <a:spLocks noGrp="1"/>
          </p:cNvSpPr>
          <p:nvPr>
            <p:ph type="title"/>
          </p:nvPr>
        </p:nvSpPr>
        <p:spPr>
          <a:xfrm>
            <a:off x="551698" y="22862"/>
            <a:ext cx="5221200" cy="13449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a:t>Web Viewer</a:t>
            </a:r>
          </a:p>
        </p:txBody>
      </p:sp>
      <p:sp>
        <p:nvSpPr>
          <p:cNvPr id="208" name="Shape 208"/>
          <p:cNvSpPr txBox="1">
            <a:spLocks noGrp="1"/>
          </p:cNvSpPr>
          <p:nvPr>
            <p:ph type="body" idx="1"/>
          </p:nvPr>
        </p:nvSpPr>
        <p:spPr>
          <a:xfrm>
            <a:off x="544498" y="1066659"/>
            <a:ext cx="5235600" cy="37731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1000"/>
              </a:spcBef>
              <a:buClr>
                <a:schemeClr val="dk1"/>
              </a:buClr>
              <a:buSzPct val="71428"/>
              <a:buFont typeface="Arial"/>
              <a:buChar char="•"/>
            </a:pPr>
            <a:r>
              <a:rPr lang="en-US"/>
              <a:t>Web based database graph viewer.</a:t>
            </a:r>
          </a:p>
          <a:p>
            <a:pPr marL="228600" marR="0" lvl="0" indent="-228600" algn="l" rtl="0">
              <a:lnSpc>
                <a:spcPct val="90000"/>
              </a:lnSpc>
              <a:spcBef>
                <a:spcPts val="1000"/>
              </a:spcBef>
              <a:buClr>
                <a:schemeClr val="dk1"/>
              </a:buClr>
              <a:buSzPct val="71428"/>
              <a:buFont typeface="Arial"/>
              <a:buChar char="•"/>
            </a:pPr>
            <a:r>
              <a:rPr lang="en-US"/>
              <a:t> Live updates as new scan data is added from device.</a:t>
            </a:r>
          </a:p>
          <a:p>
            <a:pPr marL="228600" marR="0" lvl="0" indent="-228600" algn="l" rtl="0">
              <a:lnSpc>
                <a:spcPct val="90000"/>
              </a:lnSpc>
              <a:spcBef>
                <a:spcPts val="1000"/>
              </a:spcBef>
              <a:buClr>
                <a:schemeClr val="dk1"/>
              </a:buClr>
              <a:buSzPct val="71428"/>
              <a:buFont typeface="Arial"/>
              <a:buChar char="•"/>
            </a:pPr>
            <a:r>
              <a:rPr lang="en-US"/>
              <a:t>Built with React JS</a:t>
            </a:r>
          </a:p>
        </p:txBody>
      </p:sp>
      <p:pic>
        <p:nvPicPr>
          <p:cNvPr id="209" name="Shape 209"/>
          <p:cNvPicPr preferRelativeResize="0"/>
          <p:nvPr/>
        </p:nvPicPr>
        <p:blipFill>
          <a:blip r:embed="rId3">
            <a:alphaModFix/>
          </a:blip>
          <a:stretch>
            <a:fillRect/>
          </a:stretch>
        </p:blipFill>
        <p:spPr>
          <a:xfrm>
            <a:off x="6093874" y="539524"/>
            <a:ext cx="5870600" cy="2661500"/>
          </a:xfrm>
          <a:prstGeom prst="rect">
            <a:avLst/>
          </a:prstGeom>
          <a:noFill/>
          <a:ln>
            <a:noFill/>
          </a:ln>
        </p:spPr>
      </p:pic>
      <p:pic>
        <p:nvPicPr>
          <p:cNvPr id="210" name="Shape 210"/>
          <p:cNvPicPr preferRelativeResize="0"/>
          <p:nvPr/>
        </p:nvPicPr>
        <p:blipFill>
          <a:blip r:embed="rId4">
            <a:alphaModFix/>
          </a:blip>
          <a:stretch>
            <a:fillRect/>
          </a:stretch>
        </p:blipFill>
        <p:spPr>
          <a:xfrm>
            <a:off x="569012" y="4019274"/>
            <a:ext cx="11319274" cy="2749274"/>
          </a:xfrm>
          <a:prstGeom prst="rect">
            <a:avLst/>
          </a:prstGeom>
          <a:noFill/>
          <a:ln>
            <a:noFill/>
          </a:ln>
        </p:spPr>
      </p:pic>
      <p:sp>
        <p:nvSpPr>
          <p:cNvPr id="2" name="Slide Number Placeholder 1"/>
          <p:cNvSpPr>
            <a:spLocks noGrp="1"/>
          </p:cNvSpPr>
          <p:nvPr>
            <p:ph type="sldNum" idx="12"/>
          </p:nvPr>
        </p:nvSpPr>
        <p:spPr>
          <a:xfrm>
            <a:off x="9448801" y="6492875"/>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14</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p:nvPr/>
        </p:nvSpPr>
        <p:spPr>
          <a:xfrm>
            <a:off x="321563" y="320039"/>
            <a:ext cx="11548871" cy="6217919"/>
          </a:xfrm>
          <a:prstGeom prst="rect">
            <a:avLst/>
          </a:prstGeom>
          <a:solidFill>
            <a:schemeClr val="dk1">
              <a:alpha val="9803"/>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6" name="Shape 216"/>
          <p:cNvSpPr txBox="1">
            <a:spLocks noGrp="1"/>
          </p:cNvSpPr>
          <p:nvPr>
            <p:ph type="title"/>
          </p:nvPr>
        </p:nvSpPr>
        <p:spPr>
          <a:xfrm>
            <a:off x="838200" y="6318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Testing</a:t>
            </a:r>
          </a:p>
        </p:txBody>
      </p:sp>
      <p:sp>
        <p:nvSpPr>
          <p:cNvPr id="217" name="Shape 217"/>
          <p:cNvSpPr txBox="1">
            <a:spLocks noGrp="1"/>
          </p:cNvSpPr>
          <p:nvPr>
            <p:ph type="body" idx="1"/>
          </p:nvPr>
        </p:nvSpPr>
        <p:spPr>
          <a:xfrm>
            <a:off x="838200" y="2057400"/>
            <a:ext cx="6581774" cy="3871761"/>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Test each </a:t>
            </a:r>
            <a:r>
              <a:rPr lang="en-US" sz="2400"/>
              <a:t>subsystem</a:t>
            </a:r>
            <a:r>
              <a:rPr lang="en-US" sz="2400" b="0" i="0" u="none" strike="noStrike" cap="none">
                <a:solidFill>
                  <a:schemeClr val="dk1"/>
                </a:solidFill>
                <a:latin typeface="Calibri"/>
                <a:ea typeface="Calibri"/>
                <a:cs typeface="Calibri"/>
                <a:sym typeface="Calibri"/>
              </a:rPr>
              <a:t> separately</a:t>
            </a:r>
          </a:p>
          <a:p>
            <a:pPr marL="228600" marR="0" lvl="0" indent="-22860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Combined systems and test again</a:t>
            </a:r>
          </a:p>
          <a:p>
            <a:pPr marL="228600" marR="0" lvl="0" indent="-22860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Test different </a:t>
            </a:r>
            <a:r>
              <a:rPr lang="en-US" sz="2400"/>
              <a:t>samples with</a:t>
            </a:r>
            <a:r>
              <a:rPr lang="en-US" sz="2400" b="0" i="0" u="none" strike="noStrike" cap="none">
                <a:solidFill>
                  <a:schemeClr val="dk1"/>
                </a:solidFill>
                <a:latin typeface="Calibri"/>
                <a:ea typeface="Calibri"/>
                <a:cs typeface="Calibri"/>
                <a:sym typeface="Calibri"/>
              </a:rPr>
              <a:t> spectrometer</a:t>
            </a:r>
          </a:p>
          <a:p>
            <a:pPr marL="228600" marR="0" lvl="0" indent="-22860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Test different voltages for voltage booster</a:t>
            </a:r>
          </a:p>
          <a:p>
            <a:pPr marL="0" marR="0" lvl="0" indent="0" algn="l" rtl="0">
              <a:lnSpc>
                <a:spcPct val="90000"/>
              </a:lnSpc>
              <a:spcBef>
                <a:spcPts val="1000"/>
              </a:spcBef>
              <a:spcAft>
                <a:spcPts val="0"/>
              </a:spcAft>
              <a:buNone/>
            </a:pPr>
            <a:endParaRPr sz="2400"/>
          </a:p>
          <a:p>
            <a:pPr marL="228600" marR="0" lvl="0" indent="-228600" algn="l" rtl="0">
              <a:lnSpc>
                <a:spcPct val="90000"/>
              </a:lnSpc>
              <a:spcBef>
                <a:spcPts val="1000"/>
              </a:spcBef>
              <a:spcAft>
                <a:spcPts val="0"/>
              </a:spcAft>
              <a:buClr>
                <a:schemeClr val="dk1"/>
              </a:buClr>
              <a:buSzPct val="100000"/>
              <a:buFont typeface="Arial"/>
              <a:buChar char="•"/>
            </a:pPr>
            <a:r>
              <a:rPr lang="en-US" sz="2400"/>
              <a:t>Test different spectrometer settings</a:t>
            </a:r>
          </a:p>
          <a:p>
            <a:pPr marL="228600" marR="0" lvl="0" indent="-228600" algn="l" rtl="0">
              <a:lnSpc>
                <a:spcPct val="90000"/>
              </a:lnSpc>
              <a:spcBef>
                <a:spcPts val="1000"/>
              </a:spcBef>
              <a:spcAft>
                <a:spcPts val="0"/>
              </a:spcAft>
              <a:buClr>
                <a:schemeClr val="dk1"/>
              </a:buClr>
              <a:buSzPct val="100000"/>
              <a:buFont typeface="Arial"/>
              <a:buNone/>
            </a:pPr>
            <a:endParaRPr sz="2400"/>
          </a:p>
          <a:p>
            <a:pPr marL="228600" marR="0" lvl="0" indent="-228600" algn="l" rtl="0">
              <a:lnSpc>
                <a:spcPct val="90000"/>
              </a:lnSpc>
              <a:spcBef>
                <a:spcPts val="1000"/>
              </a:spcBef>
              <a:spcAft>
                <a:spcPts val="0"/>
              </a:spcAft>
              <a:buClr>
                <a:schemeClr val="dk1"/>
              </a:buClr>
              <a:buSzPct val="100000"/>
              <a:buFont typeface="Arial"/>
              <a:buNone/>
            </a:pPr>
            <a:endParaRPr sz="2400"/>
          </a:p>
          <a:p>
            <a:pPr marL="228600" marR="0" lvl="0" indent="-228600" algn="l" rtl="0">
              <a:lnSpc>
                <a:spcPct val="90000"/>
              </a:lnSpc>
              <a:spcBef>
                <a:spcPts val="10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pic>
        <p:nvPicPr>
          <p:cNvPr id="218" name="Shape 218"/>
          <p:cNvPicPr preferRelativeResize="0"/>
          <p:nvPr/>
        </p:nvPicPr>
        <p:blipFill>
          <a:blip r:embed="rId3">
            <a:alphaModFix/>
          </a:blip>
          <a:stretch>
            <a:fillRect/>
          </a:stretch>
        </p:blipFill>
        <p:spPr>
          <a:xfrm>
            <a:off x="6850887" y="796275"/>
            <a:ext cx="4581525" cy="2743200"/>
          </a:xfrm>
          <a:prstGeom prst="rect">
            <a:avLst/>
          </a:prstGeom>
          <a:noFill/>
          <a:ln>
            <a:noFill/>
          </a:ln>
        </p:spPr>
      </p:pic>
      <p:pic>
        <p:nvPicPr>
          <p:cNvPr id="219" name="Shape 219" descr="Ocean Result.PNG"/>
          <p:cNvPicPr preferRelativeResize="0"/>
          <p:nvPr/>
        </p:nvPicPr>
        <p:blipFill rotWithShape="1">
          <a:blip r:embed="rId4">
            <a:alphaModFix/>
          </a:blip>
          <a:srcRect t="-7259" b="7260"/>
          <a:stretch/>
        </p:blipFill>
        <p:spPr>
          <a:xfrm>
            <a:off x="6929512" y="3880300"/>
            <a:ext cx="4424300" cy="2492629"/>
          </a:xfrm>
          <a:prstGeom prst="rect">
            <a:avLst/>
          </a:prstGeom>
          <a:noFill/>
          <a:ln>
            <a:noFill/>
          </a:ln>
        </p:spPr>
      </p:pic>
      <p:sp>
        <p:nvSpPr>
          <p:cNvPr id="220" name="Shape 220"/>
          <p:cNvSpPr txBox="1"/>
          <p:nvPr/>
        </p:nvSpPr>
        <p:spPr>
          <a:xfrm>
            <a:off x="6907350" y="473275"/>
            <a:ext cx="4581600" cy="323100"/>
          </a:xfrm>
          <a:prstGeom prst="rect">
            <a:avLst/>
          </a:prstGeom>
          <a:noFill/>
          <a:ln>
            <a:noFill/>
          </a:ln>
        </p:spPr>
        <p:txBody>
          <a:bodyPr lIns="91425" tIns="91425" rIns="91425" bIns="91425" anchor="t" anchorCtr="0">
            <a:noAutofit/>
          </a:bodyPr>
          <a:lstStyle/>
          <a:p>
            <a:pPr lvl="0">
              <a:spcBef>
                <a:spcPts val="0"/>
              </a:spcBef>
              <a:buNone/>
            </a:pPr>
            <a:r>
              <a:rPr lang="en-US"/>
              <a:t>Results From Our System</a:t>
            </a:r>
          </a:p>
        </p:txBody>
      </p:sp>
      <p:sp>
        <p:nvSpPr>
          <p:cNvPr id="221" name="Shape 221"/>
          <p:cNvSpPr txBox="1"/>
          <p:nvPr/>
        </p:nvSpPr>
        <p:spPr>
          <a:xfrm>
            <a:off x="6907350" y="3700350"/>
            <a:ext cx="4581600" cy="323100"/>
          </a:xfrm>
          <a:prstGeom prst="rect">
            <a:avLst/>
          </a:prstGeom>
          <a:noFill/>
          <a:ln>
            <a:noFill/>
          </a:ln>
        </p:spPr>
        <p:txBody>
          <a:bodyPr lIns="91425" tIns="91425" rIns="91425" bIns="91425" anchor="t" anchorCtr="0">
            <a:noAutofit/>
          </a:bodyPr>
          <a:lstStyle/>
          <a:p>
            <a:pPr lvl="0" rtl="0">
              <a:spcBef>
                <a:spcPts val="0"/>
              </a:spcBef>
              <a:buNone/>
            </a:pPr>
            <a:r>
              <a:rPr lang="en-US"/>
              <a:t>Results From Provided Software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15</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38200" y="382825"/>
            <a:ext cx="10515600" cy="1325700"/>
          </a:xfrm>
          <a:prstGeom prst="rect">
            <a:avLst/>
          </a:prstGeom>
        </p:spPr>
        <p:txBody>
          <a:bodyPr lIns="91425" tIns="91425" rIns="91425" bIns="91425" anchor="ctr" anchorCtr="0">
            <a:noAutofit/>
          </a:bodyPr>
          <a:lstStyle/>
          <a:p>
            <a:pPr lvl="0">
              <a:spcBef>
                <a:spcPts val="0"/>
              </a:spcBef>
              <a:buNone/>
            </a:pPr>
            <a:r>
              <a:rPr lang="en-US"/>
              <a:t>Enclosure</a:t>
            </a:r>
          </a:p>
        </p:txBody>
      </p:sp>
      <p:sp>
        <p:nvSpPr>
          <p:cNvPr id="227" name="Shape 227"/>
          <p:cNvSpPr txBox="1">
            <a:spLocks noGrp="1"/>
          </p:cNvSpPr>
          <p:nvPr>
            <p:ph type="body" idx="1"/>
          </p:nvPr>
        </p:nvSpPr>
        <p:spPr>
          <a:xfrm>
            <a:off x="838200" y="1825625"/>
            <a:ext cx="5274600" cy="4351200"/>
          </a:xfrm>
          <a:prstGeom prst="rect">
            <a:avLst/>
          </a:prstGeom>
        </p:spPr>
        <p:txBody>
          <a:bodyPr lIns="91425" tIns="91425" rIns="91425" bIns="91425" anchor="t" anchorCtr="0">
            <a:noAutofit/>
          </a:bodyPr>
          <a:lstStyle/>
          <a:p>
            <a:pPr marL="457200" lvl="0" indent="-228600" rtl="0">
              <a:spcBef>
                <a:spcPts val="0"/>
              </a:spcBef>
            </a:pPr>
            <a:r>
              <a:rPr lang="en-US"/>
              <a:t>Dimensions: 7.48”x 4.33”x 2.38”</a:t>
            </a:r>
          </a:p>
          <a:p>
            <a:pPr marL="457200" lvl="0" indent="-228600" rtl="0">
              <a:spcBef>
                <a:spcPts val="0"/>
              </a:spcBef>
            </a:pPr>
            <a:r>
              <a:rPr lang="en-US"/>
              <a:t>Charging port, power switch, and status LEDs mounted to side</a:t>
            </a:r>
          </a:p>
          <a:p>
            <a:pPr marL="457200" lvl="0" indent="-228600" rtl="0">
              <a:spcBef>
                <a:spcPts val="0"/>
              </a:spcBef>
            </a:pPr>
            <a:r>
              <a:rPr lang="en-US"/>
              <a:t>Yellow - System is on</a:t>
            </a:r>
          </a:p>
          <a:p>
            <a:pPr marL="457200" lvl="0" indent="-228600" rtl="0">
              <a:spcBef>
                <a:spcPts val="0"/>
              </a:spcBef>
            </a:pPr>
            <a:r>
              <a:rPr lang="en-US"/>
              <a:t>Green - Bluetooth connected</a:t>
            </a:r>
          </a:p>
          <a:p>
            <a:pPr marL="457200" lvl="0" indent="-228600" rtl="0">
              <a:spcBef>
                <a:spcPts val="0"/>
              </a:spcBef>
            </a:pPr>
            <a:r>
              <a:rPr lang="en-US"/>
              <a:t>Red - Sample is being tested</a:t>
            </a:r>
          </a:p>
        </p:txBody>
      </p:sp>
      <p:sp>
        <p:nvSpPr>
          <p:cNvPr id="228" name="Shape 228"/>
          <p:cNvSpPr/>
          <p:nvPr/>
        </p:nvSpPr>
        <p:spPr>
          <a:xfrm>
            <a:off x="494900" y="480600"/>
            <a:ext cx="5617800" cy="5896800"/>
          </a:xfrm>
          <a:prstGeom prst="rect">
            <a:avLst/>
          </a:prstGeom>
          <a:solidFill>
            <a:schemeClr val="dk1">
              <a:alpha val="14900"/>
            </a:schemeClr>
          </a:solidFill>
          <a:ln w="127000" cap="sq" cmpd="thinThick">
            <a:solidFill>
              <a:schemeClr val="dk1">
                <a:alpha val="9800"/>
              </a:schemeClr>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pic>
        <p:nvPicPr>
          <p:cNvPr id="229" name="Shape 229" descr="20170423_144623.jpg"/>
          <p:cNvPicPr preferRelativeResize="0"/>
          <p:nvPr/>
        </p:nvPicPr>
        <p:blipFill rotWithShape="1">
          <a:blip r:embed="rId3">
            <a:alphaModFix/>
          </a:blip>
          <a:srcRect l="2182" t="9034" r="4932" b="3758"/>
          <a:stretch/>
        </p:blipFill>
        <p:spPr>
          <a:xfrm>
            <a:off x="6300225" y="3546150"/>
            <a:ext cx="5360927" cy="2831252"/>
          </a:xfrm>
          <a:prstGeom prst="rect">
            <a:avLst/>
          </a:prstGeom>
          <a:noFill/>
          <a:ln>
            <a:noFill/>
          </a:ln>
        </p:spPr>
      </p:pic>
      <p:pic>
        <p:nvPicPr>
          <p:cNvPr id="230" name="Shape 230" descr="20170423_144555.jpg"/>
          <p:cNvPicPr preferRelativeResize="0"/>
          <p:nvPr/>
        </p:nvPicPr>
        <p:blipFill rotWithShape="1">
          <a:blip r:embed="rId4">
            <a:alphaModFix/>
          </a:blip>
          <a:srcRect l="11760" t="15992" r="8994" b="13305"/>
          <a:stretch/>
        </p:blipFill>
        <p:spPr>
          <a:xfrm>
            <a:off x="6300224" y="480600"/>
            <a:ext cx="5360927" cy="2690284"/>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16</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321563" y="320039"/>
            <a:ext cx="11548871" cy="6217919"/>
          </a:xfrm>
          <a:prstGeom prst="rect">
            <a:avLst/>
          </a:prstGeom>
          <a:solidFill>
            <a:schemeClr val="dk1">
              <a:alpha val="9803"/>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6" name="Shape 236"/>
          <p:cNvSpPr txBox="1">
            <a:spLocks noGrp="1"/>
          </p:cNvSpPr>
          <p:nvPr>
            <p:ph type="title"/>
          </p:nvPr>
        </p:nvSpPr>
        <p:spPr>
          <a:xfrm>
            <a:off x="838200" y="6318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Resource/Cost Estimate</a:t>
            </a:r>
          </a:p>
        </p:txBody>
      </p:sp>
      <p:sp>
        <p:nvSpPr>
          <p:cNvPr id="237" name="Shape 237"/>
          <p:cNvSpPr txBox="1">
            <a:spLocks noGrp="1"/>
          </p:cNvSpPr>
          <p:nvPr>
            <p:ph type="body" idx="1"/>
          </p:nvPr>
        </p:nvSpPr>
        <p:spPr>
          <a:xfrm>
            <a:off x="838200" y="2057400"/>
            <a:ext cx="10515599" cy="3871761"/>
          </a:xfrm>
          <a:prstGeom prst="rect">
            <a:avLst/>
          </a:prstGeom>
          <a:noFill/>
          <a:ln>
            <a:noFill/>
          </a:ln>
        </p:spPr>
        <p:txBody>
          <a:bodyPr lIns="91425" tIns="45700" rIns="91425" bIns="45700" anchor="t" anchorCtr="0">
            <a:noAutofit/>
          </a:bodyPr>
          <a:lstStyle/>
          <a:p>
            <a:pPr lvl="0" indent="0" rtl="0">
              <a:spcBef>
                <a:spcPts val="0"/>
              </a:spcBef>
              <a:buClr>
                <a:schemeClr val="dk1"/>
              </a:buClr>
              <a:buSzPct val="100000"/>
              <a:buFont typeface="Arial"/>
              <a:buChar char="•"/>
            </a:pPr>
            <a:r>
              <a:rPr lang="en-US" sz="2400"/>
              <a:t>Flame Spectrometer - $3,550.00</a:t>
            </a:r>
          </a:p>
          <a:p>
            <a:pPr lvl="0" indent="0" rtl="0">
              <a:spcBef>
                <a:spcPts val="0"/>
              </a:spcBef>
              <a:buClr>
                <a:schemeClr val="dk1"/>
              </a:buClr>
              <a:buSzPct val="100000"/>
              <a:buFont typeface="Arial"/>
              <a:buChar char="•"/>
            </a:pPr>
            <a:r>
              <a:rPr lang="en-US" sz="2400"/>
              <a:t>Break out board - $62.00</a:t>
            </a:r>
          </a:p>
          <a:p>
            <a:pPr lvl="0" indent="0" rtl="0">
              <a:spcBef>
                <a:spcPts val="0"/>
              </a:spcBef>
              <a:buClr>
                <a:schemeClr val="dk1"/>
              </a:buClr>
              <a:buSzPct val="100000"/>
              <a:buFont typeface="Arial"/>
              <a:buChar char="•"/>
            </a:pPr>
            <a:r>
              <a:rPr lang="en-US" sz="2400"/>
              <a:t>Raspberry Pi Zero kit - $24.95</a:t>
            </a:r>
          </a:p>
          <a:p>
            <a:pPr lvl="0" indent="0" rtl="0">
              <a:spcBef>
                <a:spcPts val="0"/>
              </a:spcBef>
              <a:buSzPct val="100000"/>
            </a:pPr>
            <a:r>
              <a:rPr lang="en-US" sz="2400"/>
              <a:t>Max3232 Level Shifter - $5.95</a:t>
            </a:r>
          </a:p>
          <a:p>
            <a:pPr lvl="0" indent="0" rtl="0">
              <a:spcBef>
                <a:spcPts val="0"/>
              </a:spcBef>
              <a:buClr>
                <a:schemeClr val="dk1"/>
              </a:buClr>
              <a:buSzPct val="100000"/>
              <a:buFont typeface="Arial"/>
              <a:buChar char="•"/>
            </a:pPr>
            <a:r>
              <a:rPr lang="en-US" sz="2400"/>
              <a:t>Voltage Booster - $2.44</a:t>
            </a:r>
          </a:p>
          <a:p>
            <a:pPr lvl="0" indent="0" rtl="0">
              <a:spcBef>
                <a:spcPts val="0"/>
              </a:spcBef>
              <a:buClr>
                <a:schemeClr val="dk1"/>
              </a:buClr>
              <a:buSzPct val="100000"/>
              <a:buFont typeface="Arial"/>
              <a:buChar char="•"/>
            </a:pPr>
            <a:r>
              <a:rPr lang="en-US" sz="2400"/>
              <a:t>Enclosure - $65.15</a:t>
            </a:r>
          </a:p>
          <a:p>
            <a:pPr lvl="0" indent="82550" rtl="0">
              <a:spcBef>
                <a:spcPts val="0"/>
              </a:spcBef>
              <a:buClr>
                <a:srgbClr val="000000"/>
              </a:buClr>
              <a:buSzPct val="45833"/>
              <a:buNone/>
            </a:pPr>
            <a:endParaRPr sz="2400"/>
          </a:p>
          <a:p>
            <a:pPr lvl="0" indent="0" rtl="0">
              <a:spcBef>
                <a:spcPts val="0"/>
              </a:spcBef>
              <a:buClr>
                <a:schemeClr val="dk1"/>
              </a:buClr>
              <a:buSzPct val="100000"/>
              <a:buFont typeface="Arial"/>
              <a:buChar char="•"/>
            </a:pPr>
            <a:r>
              <a:rPr lang="en-US" sz="2400"/>
              <a:t>Total - $3710.49</a:t>
            </a:r>
          </a:p>
        </p:txBody>
      </p:sp>
      <p:sp>
        <p:nvSpPr>
          <p:cNvPr id="2" name="Slide Number Placeholder 1"/>
          <p:cNvSpPr>
            <a:spLocks noGrp="1"/>
          </p:cNvSpPr>
          <p:nvPr>
            <p:ph type="sldNum" idx="12"/>
          </p:nvPr>
        </p:nvSpPr>
        <p:spPr>
          <a:xfrm>
            <a:off x="8610600" y="6272846"/>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17</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3" name="Shape 243"/>
          <p:cNvSpPr txBox="1">
            <a:spLocks noGrp="1"/>
          </p:cNvSpPr>
          <p:nvPr>
            <p:ph type="title"/>
          </p:nvPr>
        </p:nvSpPr>
        <p:spPr>
          <a:xfrm>
            <a:off x="838200" y="6318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Next Steps</a:t>
            </a:r>
          </a:p>
        </p:txBody>
      </p:sp>
      <p:sp>
        <p:nvSpPr>
          <p:cNvPr id="244" name="Shape 244"/>
          <p:cNvSpPr txBox="1">
            <a:spLocks noGrp="1"/>
          </p:cNvSpPr>
          <p:nvPr>
            <p:ph type="body" idx="1"/>
          </p:nvPr>
        </p:nvSpPr>
        <p:spPr>
          <a:xfrm>
            <a:off x="838200" y="1780850"/>
            <a:ext cx="10699200" cy="47571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1000"/>
              </a:spcBef>
              <a:spcAft>
                <a:spcPts val="0"/>
              </a:spcAft>
              <a:buClr>
                <a:schemeClr val="dk1"/>
              </a:buClr>
              <a:buSzPct val="100000"/>
              <a:buFont typeface="Arial"/>
              <a:buChar char="•"/>
            </a:pPr>
            <a:r>
              <a:rPr lang="en-US" sz="2400"/>
              <a:t>Add app evaluation of spectrometer scans.</a:t>
            </a:r>
          </a:p>
          <a:p>
            <a:pPr marL="228600" marR="0" lvl="0" indent="-228600" algn="l" rtl="0">
              <a:lnSpc>
                <a:spcPct val="90000"/>
              </a:lnSpc>
              <a:spcBef>
                <a:spcPts val="1000"/>
              </a:spcBef>
              <a:spcAft>
                <a:spcPts val="0"/>
              </a:spcAft>
              <a:buClr>
                <a:schemeClr val="dk1"/>
              </a:buClr>
              <a:buSzPct val="100000"/>
              <a:buFont typeface="Arial"/>
              <a:buChar char="•"/>
            </a:pPr>
            <a:r>
              <a:rPr lang="en-US" sz="2400"/>
              <a:t>Make spectrometer settings fully functional</a:t>
            </a:r>
          </a:p>
          <a:p>
            <a:pPr marL="228600" marR="0" lvl="0" indent="-228600" algn="l" rtl="0">
              <a:lnSpc>
                <a:spcPct val="90000"/>
              </a:lnSpc>
              <a:spcBef>
                <a:spcPts val="1000"/>
              </a:spcBef>
              <a:spcAft>
                <a:spcPts val="0"/>
              </a:spcAft>
              <a:buClr>
                <a:schemeClr val="dk1"/>
              </a:buClr>
              <a:buSzPct val="100000"/>
              <a:buFont typeface="Arial"/>
              <a:buChar char="•"/>
            </a:pPr>
            <a:r>
              <a:rPr lang="en-US" sz="2400"/>
              <a:t>Obtain a fiber optic cable short enough to fit within the enclosure</a:t>
            </a:r>
          </a:p>
          <a:p>
            <a:pPr marL="228600" marR="0" lvl="0" indent="-228600" algn="l" rtl="0">
              <a:lnSpc>
                <a:spcPct val="90000"/>
              </a:lnSpc>
              <a:spcBef>
                <a:spcPts val="1000"/>
              </a:spcBef>
              <a:spcAft>
                <a:spcPts val="0"/>
              </a:spcAft>
              <a:buClr>
                <a:schemeClr val="dk1"/>
              </a:buClr>
              <a:buSzPct val="100000"/>
              <a:buFont typeface="Arial"/>
              <a:buChar char="•"/>
            </a:pPr>
            <a:r>
              <a:rPr lang="en-US" sz="2400"/>
              <a:t>Build in a separator between the spectrometer and the voltage booster to prevent any possible damage to spectrometer.</a:t>
            </a:r>
          </a:p>
          <a:p>
            <a:pPr marL="228600" marR="0" lvl="0" indent="-228600" algn="l" rtl="0">
              <a:lnSpc>
                <a:spcPct val="90000"/>
              </a:lnSpc>
              <a:spcBef>
                <a:spcPts val="1000"/>
              </a:spcBef>
              <a:spcAft>
                <a:spcPts val="0"/>
              </a:spcAft>
              <a:buClr>
                <a:schemeClr val="dk1"/>
              </a:buClr>
              <a:buSzPct val="100000"/>
              <a:buFont typeface="Arial"/>
              <a:buChar char="•"/>
            </a:pPr>
            <a:r>
              <a:rPr lang="en-US" sz="2400"/>
              <a:t>Create a system to hold sample which connects the voltage boosters leads to the cathode and anode of the water sample container, with the fiberoptic held at the optimum location</a:t>
            </a:r>
          </a:p>
          <a:p>
            <a:pPr marL="228600" marR="0" lvl="0" indent="-228600" algn="l" rtl="0">
              <a:lnSpc>
                <a:spcPct val="90000"/>
              </a:lnSpc>
              <a:spcBef>
                <a:spcPts val="1000"/>
              </a:spcBef>
              <a:spcAft>
                <a:spcPts val="0"/>
              </a:spcAft>
              <a:buClr>
                <a:schemeClr val="dk1"/>
              </a:buClr>
              <a:buSzPct val="100000"/>
              <a:buFont typeface="Arial"/>
              <a:buChar char="•"/>
            </a:pPr>
            <a:r>
              <a:rPr lang="en-US" sz="2400"/>
              <a:t>Perform more tests.</a:t>
            </a:r>
          </a:p>
          <a:p>
            <a:pPr marL="0" marR="0" lvl="0" indent="0" algn="l" rtl="0">
              <a:lnSpc>
                <a:spcPct val="90000"/>
              </a:lnSpc>
              <a:spcBef>
                <a:spcPts val="1000"/>
              </a:spcBef>
              <a:spcAft>
                <a:spcPts val="0"/>
              </a:spcAft>
              <a:buNone/>
            </a:pPr>
            <a:endParaRPr sz="2400"/>
          </a:p>
          <a:p>
            <a:pPr marL="0" marR="0" lvl="0" indent="0" algn="l" rtl="0">
              <a:lnSpc>
                <a:spcPct val="90000"/>
              </a:lnSpc>
              <a:spcBef>
                <a:spcPts val="1000"/>
              </a:spcBef>
              <a:spcAft>
                <a:spcPts val="0"/>
              </a:spcAft>
              <a:buNone/>
            </a:pPr>
            <a:endParaRPr sz="2400"/>
          </a:p>
          <a:p>
            <a:pPr marL="228600" marR="0" lvl="0" indent="-22860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a:xfrm>
            <a:off x="8610601" y="6251147"/>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18</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0" name="Shape 250"/>
          <p:cNvSpPr txBox="1">
            <a:spLocks noGrp="1"/>
          </p:cNvSpPr>
          <p:nvPr>
            <p:ph type="title"/>
          </p:nvPr>
        </p:nvSpPr>
        <p:spPr>
          <a:xfrm>
            <a:off x="838175" y="385575"/>
            <a:ext cx="10515600" cy="1325700"/>
          </a:xfrm>
          <a:prstGeom prst="rect">
            <a:avLst/>
          </a:prstGeom>
        </p:spPr>
        <p:txBody>
          <a:bodyPr lIns="91425" tIns="91425" rIns="91425" bIns="91425" anchor="ctr" anchorCtr="0">
            <a:noAutofit/>
          </a:bodyPr>
          <a:lstStyle/>
          <a:p>
            <a:pPr lvl="0">
              <a:spcBef>
                <a:spcPts val="0"/>
              </a:spcBef>
              <a:buNone/>
            </a:pPr>
            <a:r>
              <a:rPr lang="en-US"/>
              <a:t>Work Division</a:t>
            </a:r>
          </a:p>
        </p:txBody>
      </p:sp>
      <p:sp>
        <p:nvSpPr>
          <p:cNvPr id="251" name="Shape 251"/>
          <p:cNvSpPr txBox="1">
            <a:spLocks noGrp="1"/>
          </p:cNvSpPr>
          <p:nvPr>
            <p:ph type="body" idx="2"/>
          </p:nvPr>
        </p:nvSpPr>
        <p:spPr>
          <a:xfrm>
            <a:off x="6742875" y="1825500"/>
            <a:ext cx="4611000" cy="4712100"/>
          </a:xfrm>
          <a:prstGeom prst="rect">
            <a:avLst/>
          </a:prstGeom>
        </p:spPr>
        <p:txBody>
          <a:bodyPr lIns="91425" tIns="91425" rIns="91425" bIns="91425" anchor="t" anchorCtr="0">
            <a:noAutofit/>
          </a:bodyPr>
          <a:lstStyle/>
          <a:p>
            <a:pPr lvl="0" rtl="0">
              <a:spcBef>
                <a:spcPts val="0"/>
              </a:spcBef>
              <a:buNone/>
            </a:pPr>
            <a:r>
              <a:rPr lang="en-US" sz="2400"/>
              <a:t>Ben Theisen - App &amp; Communication</a:t>
            </a:r>
          </a:p>
          <a:p>
            <a:pPr lvl="0" rtl="0">
              <a:spcBef>
                <a:spcPts val="0"/>
              </a:spcBef>
              <a:buNone/>
            </a:pPr>
            <a:r>
              <a:rPr lang="en-US" sz="2400"/>
              <a:t>Michael Rupert - Firebase &amp; Web viewer</a:t>
            </a:r>
          </a:p>
          <a:p>
            <a:pPr lvl="0" rtl="0">
              <a:spcBef>
                <a:spcPts val="0"/>
              </a:spcBef>
              <a:buNone/>
            </a:pPr>
            <a:r>
              <a:rPr lang="en-US" sz="2400"/>
              <a:t>Ben Engebrecht- Communication</a:t>
            </a:r>
          </a:p>
          <a:p>
            <a:pPr lvl="0" rtl="0">
              <a:spcBef>
                <a:spcPts val="0"/>
              </a:spcBef>
              <a:buNone/>
            </a:pPr>
            <a:r>
              <a:rPr lang="en-US" sz="2400"/>
              <a:t>Zachary Belloma - App </a:t>
            </a:r>
          </a:p>
          <a:p>
            <a:pPr lvl="0" rtl="0">
              <a:spcBef>
                <a:spcPts val="0"/>
              </a:spcBef>
              <a:buNone/>
            </a:pPr>
            <a:r>
              <a:rPr lang="en-US" sz="2400"/>
              <a:t>Ryan Young - Communication &amp; App</a:t>
            </a:r>
          </a:p>
          <a:p>
            <a:pPr lvl="0" rtl="0">
              <a:spcBef>
                <a:spcPts val="0"/>
              </a:spcBef>
              <a:buNone/>
            </a:pPr>
            <a:r>
              <a:rPr lang="en-US" sz="2400"/>
              <a:t>Logan Boas - Voltage Booster  </a:t>
            </a:r>
          </a:p>
          <a:p>
            <a:pPr lvl="0" algn="r" rtl="0">
              <a:spcBef>
                <a:spcPts val="0"/>
              </a:spcBef>
              <a:buClr>
                <a:srgbClr val="000000"/>
              </a:buClr>
              <a:buSzPct val="39285"/>
              <a:buFont typeface="Arial"/>
              <a:buNone/>
            </a:pPr>
            <a:r>
              <a:rPr lang="en-US"/>
              <a:t> </a:t>
            </a:r>
          </a:p>
        </p:txBody>
      </p:sp>
      <p:pic>
        <p:nvPicPr>
          <p:cNvPr id="252" name="Shape 252" descr="work1.png"/>
          <p:cNvPicPr preferRelativeResize="0"/>
          <p:nvPr/>
        </p:nvPicPr>
        <p:blipFill>
          <a:blip r:embed="rId3">
            <a:alphaModFix/>
          </a:blip>
          <a:stretch>
            <a:fillRect/>
          </a:stretch>
        </p:blipFill>
        <p:spPr>
          <a:xfrm>
            <a:off x="0" y="1496600"/>
            <a:ext cx="6942651" cy="4806924"/>
          </a:xfrm>
          <a:prstGeom prst="rect">
            <a:avLst/>
          </a:prstGeom>
          <a:noFill/>
          <a:ln>
            <a:noFill/>
          </a:ln>
        </p:spPr>
      </p:pic>
      <p:sp>
        <p:nvSpPr>
          <p:cNvPr id="2" name="Slide Number Placeholder 1"/>
          <p:cNvSpPr>
            <a:spLocks noGrp="1"/>
          </p:cNvSpPr>
          <p:nvPr>
            <p:ph type="sldNum" idx="12"/>
          </p:nvPr>
        </p:nvSpPr>
        <p:spPr>
          <a:xfrm>
            <a:off x="8610600" y="6264909"/>
            <a:ext cx="2743199" cy="365125"/>
          </a:xfrm>
        </p:spPr>
        <p:txBody>
          <a:bodyPr/>
          <a:lstStyle/>
          <a:p>
            <a:pPr marL="0" marR="0" lvl="0" indent="0" algn="r" rtl="0">
              <a:spcBef>
                <a:spcPts val="0"/>
              </a:spcBef>
              <a:buSzPct val="25000"/>
              <a:buNone/>
            </a:pPr>
            <a:fld id="{00000000-1234-1234-1234-123412341234}" type="slidenum">
              <a:rPr lang="en-US" sz="1600" b="1" smtClean="0">
                <a:solidFill>
                  <a:srgbClr val="888888"/>
                </a:solidFill>
                <a:latin typeface="Calibri"/>
                <a:ea typeface="Calibri"/>
                <a:cs typeface="Calibri"/>
                <a:sym typeface="Calibri"/>
              </a:rPr>
              <a:t>19</a:t>
            </a:fld>
            <a:endParaRPr lang="en-US" sz="1200" b="1" dirty="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p:nvPr/>
        </p:nvSpPr>
        <p:spPr>
          <a:xfrm>
            <a:off x="336883" y="321176"/>
            <a:ext cx="7174246" cy="5896743"/>
          </a:xfrm>
          <a:prstGeom prst="rect">
            <a:avLst/>
          </a:prstGeom>
          <a:solidFill>
            <a:schemeClr val="dk1">
              <a:alpha val="14901"/>
            </a:schemeClr>
          </a:solidFill>
          <a:ln w="127000" cap="sq" cmpd="thinThick">
            <a:solidFill>
              <a:schemeClr val="dk1">
                <a:alpha val="9803"/>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3" name="Shape 93"/>
          <p:cNvPicPr preferRelativeResize="0"/>
          <p:nvPr/>
        </p:nvPicPr>
        <p:blipFill rotWithShape="1">
          <a:blip r:embed="rId3">
            <a:alphaModFix/>
          </a:blip>
          <a:srcRect l="1574" r="31329" b="-1"/>
          <a:stretch/>
        </p:blipFill>
        <p:spPr>
          <a:xfrm>
            <a:off x="7829550" y="2828925"/>
            <a:ext cx="4042410" cy="3388993"/>
          </a:xfrm>
          <a:prstGeom prst="rect">
            <a:avLst/>
          </a:prstGeom>
          <a:noFill/>
          <a:ln>
            <a:noFill/>
          </a:ln>
        </p:spPr>
      </p:pic>
      <p:pic>
        <p:nvPicPr>
          <p:cNvPr id="94" name="Shape 94"/>
          <p:cNvPicPr preferRelativeResize="0"/>
          <p:nvPr/>
        </p:nvPicPr>
        <p:blipFill rotWithShape="1">
          <a:blip r:embed="rId4">
            <a:alphaModFix/>
          </a:blip>
          <a:srcRect t="8977" b="1260"/>
          <a:stretch/>
        </p:blipFill>
        <p:spPr>
          <a:xfrm>
            <a:off x="7829550" y="306909"/>
            <a:ext cx="4042409" cy="2286000"/>
          </a:xfrm>
          <a:prstGeom prst="rect">
            <a:avLst/>
          </a:prstGeom>
          <a:noFill/>
          <a:ln>
            <a:noFill/>
          </a:ln>
        </p:spPr>
      </p:pic>
      <p:sp>
        <p:nvSpPr>
          <p:cNvPr id="95" name="Shape 95"/>
          <p:cNvSpPr txBox="1">
            <a:spLocks noGrp="1"/>
          </p:cNvSpPr>
          <p:nvPr>
            <p:ph type="title"/>
          </p:nvPr>
        </p:nvSpPr>
        <p:spPr>
          <a:xfrm>
            <a:off x="821516" y="640262"/>
            <a:ext cx="6204983" cy="134497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Problem</a:t>
            </a:r>
          </a:p>
        </p:txBody>
      </p:sp>
      <p:sp>
        <p:nvSpPr>
          <p:cNvPr id="96" name="Shape 96"/>
          <p:cNvSpPr txBox="1">
            <a:spLocks noGrp="1"/>
          </p:cNvSpPr>
          <p:nvPr>
            <p:ph type="body" idx="1"/>
          </p:nvPr>
        </p:nvSpPr>
        <p:spPr>
          <a:xfrm>
            <a:off x="821515" y="2121761"/>
            <a:ext cx="6204983" cy="362691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Chemicals in water sources can cause damage</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Environmentally</a:t>
            </a:r>
          </a:p>
          <a:p>
            <a:pPr marL="1143000" marR="0" lvl="2"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Potentially caused by pollution</a:t>
            </a:r>
          </a:p>
          <a:p>
            <a:pPr marL="1143000" marR="0" lvl="2"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Harmful to humans and animals</a:t>
            </a:r>
          </a:p>
          <a:p>
            <a:pPr marL="685800" marR="0" lvl="1"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Agriculturally</a:t>
            </a:r>
          </a:p>
          <a:p>
            <a:pPr marL="1143000" marR="0" lvl="2"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Unhealthy crops</a:t>
            </a:r>
          </a:p>
          <a:p>
            <a:pPr marL="1143000" marR="0" lvl="2"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Could possibly kill crops</a:t>
            </a:r>
          </a:p>
          <a:p>
            <a:pPr marL="1143000" marR="0" lvl="2" indent="-228600" algn="l" rtl="0">
              <a:lnSpc>
                <a:spcPct val="80000"/>
              </a:lnSpc>
              <a:spcBef>
                <a:spcPts val="5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r>
              <a:rPr lang="en-US" sz="1600" b="1" i="0" u="none" strike="noStrike" cap="none" dirty="0">
                <a:solidFill>
                  <a:srgbClr val="888888"/>
                </a:solidFill>
                <a:latin typeface="Calibri"/>
                <a:ea typeface="Calibri"/>
                <a:cs typeface="Calibri"/>
                <a:sym typeface="Calibri"/>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8" name="Shape 258"/>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rtl="0">
              <a:spcBef>
                <a:spcPts val="0"/>
              </a:spcBef>
              <a:buNone/>
            </a:pPr>
            <a:r>
              <a:rPr lang="en-US"/>
              <a:t>Lessons Learned</a:t>
            </a:r>
          </a:p>
        </p:txBody>
      </p:sp>
      <p:sp>
        <p:nvSpPr>
          <p:cNvPr id="259" name="Shape 259"/>
          <p:cNvSpPr txBox="1">
            <a:spLocks noGrp="1"/>
          </p:cNvSpPr>
          <p:nvPr>
            <p:ph type="body" idx="4294967295"/>
          </p:nvPr>
        </p:nvSpPr>
        <p:spPr>
          <a:xfrm>
            <a:off x="838199" y="1538375"/>
            <a:ext cx="8070669" cy="4712100"/>
          </a:xfrm>
          <a:prstGeom prst="rect">
            <a:avLst/>
          </a:prstGeom>
        </p:spPr>
        <p:txBody>
          <a:bodyPr lIns="91425" tIns="91425" rIns="91425" bIns="91425" anchor="t" anchorCtr="0">
            <a:noAutofit/>
          </a:bodyPr>
          <a:lstStyle/>
          <a:p>
            <a:pPr lvl="0" rtl="0">
              <a:spcBef>
                <a:spcPts val="0"/>
              </a:spcBef>
              <a:buClr>
                <a:srgbClr val="000000"/>
              </a:buClr>
              <a:buSzPct val="39285"/>
              <a:buFont typeface="Arial"/>
              <a:buNone/>
            </a:pPr>
            <a:r>
              <a:rPr lang="en-US" dirty="0"/>
              <a:t>We learned about:</a:t>
            </a:r>
          </a:p>
          <a:p>
            <a:pPr lvl="0" rtl="0">
              <a:spcBef>
                <a:spcPts val="0"/>
              </a:spcBef>
              <a:buClr>
                <a:srgbClr val="000000"/>
              </a:buClr>
              <a:buSzPct val="39285"/>
              <a:buFont typeface="Arial"/>
              <a:buNone/>
            </a:pPr>
            <a:endParaRPr lang="en-US" dirty="0"/>
          </a:p>
          <a:p>
            <a:pPr marL="457200" lvl="0" indent="-228600" rtl="0">
              <a:spcBef>
                <a:spcPts val="0"/>
              </a:spcBef>
            </a:pPr>
            <a:r>
              <a:rPr lang="en-US" dirty="0"/>
              <a:t>Scheduling meetings around classes and work</a:t>
            </a:r>
          </a:p>
          <a:p>
            <a:pPr marL="457200" lvl="0" indent="-228600" rtl="0">
              <a:spcBef>
                <a:spcPts val="0"/>
              </a:spcBef>
            </a:pPr>
            <a:endParaRPr lang="en-US" dirty="0"/>
          </a:p>
          <a:p>
            <a:pPr marL="457200" lvl="0" indent="-228600" rtl="0">
              <a:spcBef>
                <a:spcPts val="0"/>
              </a:spcBef>
            </a:pPr>
            <a:r>
              <a:rPr lang="en-US" dirty="0"/>
              <a:t>Project planning and execution</a:t>
            </a:r>
          </a:p>
          <a:p>
            <a:pPr marL="457200" lvl="0" indent="-228600" rtl="0">
              <a:spcBef>
                <a:spcPts val="0"/>
              </a:spcBef>
            </a:pPr>
            <a:endParaRPr lang="en-US" dirty="0"/>
          </a:p>
          <a:p>
            <a:pPr marL="457200" lvl="0" indent="-228600" rtl="0">
              <a:spcBef>
                <a:spcPts val="0"/>
              </a:spcBef>
            </a:pPr>
            <a:r>
              <a:rPr lang="en-US" dirty="0"/>
              <a:t>Hardware not quite matching documentation</a:t>
            </a:r>
          </a:p>
          <a:p>
            <a:pPr marL="457200" lvl="0" indent="-228600" rtl="0">
              <a:spcBef>
                <a:spcPts val="0"/>
              </a:spcBef>
            </a:pPr>
            <a:endParaRPr lang="en-US" dirty="0"/>
          </a:p>
          <a:p>
            <a:pPr marL="457200" lvl="0" indent="-228600" rtl="0">
              <a:spcBef>
                <a:spcPts val="0"/>
              </a:spcBef>
            </a:pPr>
            <a:r>
              <a:rPr lang="en-US" dirty="0"/>
              <a:t>Interacting with an advisor and client</a:t>
            </a:r>
          </a:p>
        </p:txBody>
      </p:sp>
      <p:sp>
        <p:nvSpPr>
          <p:cNvPr id="2" name="Slide Number Placeholder 1"/>
          <p:cNvSpPr>
            <a:spLocks noGrp="1"/>
          </p:cNvSpPr>
          <p:nvPr>
            <p:ph type="sldNum" idx="12"/>
          </p:nvPr>
        </p:nvSpPr>
        <p:spPr>
          <a:xfrm>
            <a:off x="8610600" y="6264909"/>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20</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lgn="ctr">
              <a:spcBef>
                <a:spcPts val="0"/>
              </a:spcBef>
              <a:buNone/>
            </a:pPr>
            <a:r>
              <a:rPr lang="en-US"/>
              <a:t>Overview</a:t>
            </a:r>
          </a:p>
        </p:txBody>
      </p:sp>
      <p:pic>
        <p:nvPicPr>
          <p:cNvPr id="266" name="Shape 266" descr="Concept sketch.PNG"/>
          <p:cNvPicPr preferRelativeResize="0"/>
          <p:nvPr/>
        </p:nvPicPr>
        <p:blipFill>
          <a:blip r:embed="rId3">
            <a:alphaModFix/>
          </a:blip>
          <a:stretch>
            <a:fillRect/>
          </a:stretch>
        </p:blipFill>
        <p:spPr>
          <a:xfrm>
            <a:off x="1269112" y="1711550"/>
            <a:ext cx="9653774" cy="4579350"/>
          </a:xfrm>
          <a:prstGeom prst="rect">
            <a:avLst/>
          </a:prstGeom>
          <a:noFill/>
          <a:ln>
            <a:noFill/>
          </a:ln>
        </p:spPr>
      </p:pic>
      <p:sp>
        <p:nvSpPr>
          <p:cNvPr id="5" name="Slide Number Placeholder 1"/>
          <p:cNvSpPr>
            <a:spLocks noGrp="1"/>
          </p:cNvSpPr>
          <p:nvPr>
            <p:ph type="sldNum" idx="12"/>
          </p:nvPr>
        </p:nvSpPr>
        <p:spPr>
          <a:xfrm>
            <a:off x="8610600" y="6264909"/>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21</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latin typeface="Arial"/>
                <a:ea typeface="Arial"/>
                <a:cs typeface="Arial"/>
                <a:sym typeface="Arial"/>
              </a:rPr>
              <a:t>In Depth Serial Communication</a:t>
            </a:r>
          </a:p>
        </p:txBody>
      </p:sp>
      <p:sp>
        <p:nvSpPr>
          <p:cNvPr id="272" name="Shape 272"/>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0" lvl="0" indent="-69850" rtl="0">
              <a:lnSpc>
                <a:spcPct val="80000"/>
              </a:lnSpc>
              <a:spcBef>
                <a:spcPts val="0"/>
              </a:spcBef>
              <a:buClr>
                <a:schemeClr val="dk1"/>
              </a:buClr>
              <a:buSzPct val="50000"/>
              <a:buFont typeface="Arial"/>
              <a:buNone/>
            </a:pPr>
            <a:r>
              <a:rPr lang="en-US" sz="2200">
                <a:latin typeface="Arial"/>
                <a:ea typeface="Arial"/>
                <a:cs typeface="Arial"/>
                <a:sym typeface="Arial"/>
              </a:rPr>
              <a:t>•</a:t>
            </a:r>
            <a:r>
              <a:rPr lang="en-US" sz="2200"/>
              <a:t>Pin connection: Rx -&gt; Tx and Tx -&gt; Rx at –6 to 6V on the spectrometer</a:t>
            </a:r>
          </a:p>
          <a:p>
            <a:pPr marL="0" lvl="0" indent="0" rtl="0">
              <a:lnSpc>
                <a:spcPct val="80000"/>
              </a:lnSpc>
              <a:spcBef>
                <a:spcPts val="500"/>
              </a:spcBef>
              <a:buNone/>
            </a:pPr>
            <a:r>
              <a:rPr lang="en-US" sz="2000">
                <a:latin typeface="Arial"/>
                <a:ea typeface="Arial"/>
                <a:cs typeface="Arial"/>
                <a:sym typeface="Arial"/>
              </a:rPr>
              <a:t>•</a:t>
            </a:r>
            <a:r>
              <a:rPr lang="en-US" sz="2000"/>
              <a:t>Need MAX3232 IC to convert between 0V to 3.3V TLL and -6V to 6V RS232</a:t>
            </a:r>
          </a:p>
          <a:p>
            <a:pPr marL="0" lvl="0" indent="-69850" rtl="0">
              <a:lnSpc>
                <a:spcPct val="80000"/>
              </a:lnSpc>
              <a:spcBef>
                <a:spcPts val="500"/>
              </a:spcBef>
              <a:buClr>
                <a:schemeClr val="dk1"/>
              </a:buClr>
              <a:buSzPct val="183333"/>
              <a:buFont typeface="Arial"/>
              <a:buNone/>
            </a:pPr>
            <a:endParaRPr sz="600"/>
          </a:p>
          <a:p>
            <a:pPr marL="0" lvl="0" indent="-69850" rtl="0">
              <a:lnSpc>
                <a:spcPct val="80000"/>
              </a:lnSpc>
              <a:spcBef>
                <a:spcPts val="0"/>
              </a:spcBef>
              <a:buClr>
                <a:schemeClr val="dk1"/>
              </a:buClr>
              <a:buSzPct val="50000"/>
              <a:buFont typeface="Arial"/>
              <a:buNone/>
            </a:pPr>
            <a:r>
              <a:rPr lang="en-US" sz="2200">
                <a:latin typeface="Arial"/>
                <a:ea typeface="Arial"/>
                <a:cs typeface="Arial"/>
                <a:sym typeface="Arial"/>
              </a:rPr>
              <a:t>•</a:t>
            </a:r>
            <a:r>
              <a:rPr lang="en-US" sz="2200"/>
              <a:t>Command format: ASCII character followed by data and character return</a:t>
            </a:r>
          </a:p>
          <a:p>
            <a:pPr marL="0" lvl="0" indent="0" rtl="0">
              <a:lnSpc>
                <a:spcPct val="80000"/>
              </a:lnSpc>
              <a:spcBef>
                <a:spcPts val="500"/>
              </a:spcBef>
              <a:buNone/>
            </a:pPr>
            <a:r>
              <a:rPr lang="en-US" sz="1900">
                <a:latin typeface="Arial"/>
                <a:ea typeface="Arial"/>
                <a:cs typeface="Arial"/>
                <a:sym typeface="Arial"/>
              </a:rPr>
              <a:t>•</a:t>
            </a:r>
            <a:r>
              <a:rPr lang="en-US" sz="1900"/>
              <a:t>Some commands don't pass data, these don't need character returns. </a:t>
            </a:r>
          </a:p>
          <a:p>
            <a:pPr marL="0" lvl="0" indent="-69850" rtl="0">
              <a:lnSpc>
                <a:spcPct val="80000"/>
              </a:lnSpc>
              <a:spcBef>
                <a:spcPts val="500"/>
              </a:spcBef>
              <a:buClr>
                <a:schemeClr val="dk1"/>
              </a:buClr>
              <a:buSzPct val="183333"/>
              <a:buFont typeface="Arial"/>
              <a:buNone/>
            </a:pPr>
            <a:endParaRPr sz="600"/>
          </a:p>
          <a:p>
            <a:pPr marL="0" lvl="0" indent="-69850" rtl="0">
              <a:lnSpc>
                <a:spcPct val="80000"/>
              </a:lnSpc>
              <a:spcBef>
                <a:spcPts val="0"/>
              </a:spcBef>
              <a:buClr>
                <a:schemeClr val="dk1"/>
              </a:buClr>
              <a:buSzPct val="50000"/>
              <a:buFont typeface="Arial"/>
              <a:buNone/>
            </a:pPr>
            <a:r>
              <a:rPr lang="en-US" sz="2200">
                <a:latin typeface="Arial"/>
                <a:ea typeface="Arial"/>
                <a:cs typeface="Arial"/>
                <a:sym typeface="Arial"/>
              </a:rPr>
              <a:t>•</a:t>
            </a:r>
            <a:r>
              <a:rPr lang="en-US" sz="2200"/>
              <a:t>Important commands: </a:t>
            </a:r>
          </a:p>
          <a:p>
            <a:pPr marL="0" lvl="0" indent="-69850" rtl="0">
              <a:lnSpc>
                <a:spcPct val="80000"/>
              </a:lnSpc>
              <a:spcBef>
                <a:spcPts val="500"/>
              </a:spcBef>
              <a:buClr>
                <a:schemeClr val="dk1"/>
              </a:buClr>
              <a:buSzPct val="57894"/>
              <a:buFont typeface="Arial"/>
              <a:buNone/>
            </a:pPr>
            <a:r>
              <a:rPr lang="en-US" sz="1900">
                <a:latin typeface="Arial"/>
                <a:ea typeface="Arial"/>
                <a:cs typeface="Arial"/>
                <a:sym typeface="Arial"/>
              </a:rPr>
              <a:t>•</a:t>
            </a:r>
            <a:r>
              <a:rPr lang="en-US" sz="1900"/>
              <a:t>aA/ bB set data mode to ASCII or binary.</a:t>
            </a:r>
          </a:p>
          <a:p>
            <a:pPr marL="0" lvl="0" indent="-69850" rtl="0">
              <a:lnSpc>
                <a:spcPct val="80000"/>
              </a:lnSpc>
              <a:spcBef>
                <a:spcPts val="500"/>
              </a:spcBef>
              <a:buClr>
                <a:schemeClr val="dk1"/>
              </a:buClr>
              <a:buSzPct val="57894"/>
              <a:buFont typeface="Arial"/>
              <a:buNone/>
            </a:pPr>
            <a:r>
              <a:rPr lang="en-US" sz="1900">
                <a:latin typeface="Arial"/>
                <a:ea typeface="Arial"/>
                <a:cs typeface="Arial"/>
                <a:sym typeface="Arial"/>
              </a:rPr>
              <a:t>•</a:t>
            </a:r>
            <a:r>
              <a:rPr lang="en-US" sz="1900"/>
              <a:t>K{Data Word}&lt;CR&gt;: set baud rate. -must be sent twice-</a:t>
            </a:r>
          </a:p>
          <a:p>
            <a:pPr marL="0" lvl="0" indent="-69850" rtl="0">
              <a:lnSpc>
                <a:spcPct val="80000"/>
              </a:lnSpc>
              <a:spcBef>
                <a:spcPts val="500"/>
              </a:spcBef>
              <a:buClr>
                <a:schemeClr val="dk1"/>
              </a:buClr>
              <a:buSzPct val="57894"/>
              <a:buFont typeface="Arial"/>
              <a:buNone/>
            </a:pPr>
            <a:r>
              <a:rPr lang="en-US" sz="1900">
                <a:latin typeface="Arial"/>
                <a:ea typeface="Arial"/>
                <a:cs typeface="Arial"/>
                <a:sym typeface="Arial"/>
              </a:rPr>
              <a:t>•</a:t>
            </a:r>
            <a:r>
              <a:rPr lang="en-US" sz="1900"/>
              <a:t>S: acquire spectral data</a:t>
            </a:r>
          </a:p>
          <a:p>
            <a:pPr marL="0" lvl="0" indent="-69850" rtl="0">
              <a:lnSpc>
                <a:spcPct val="80000"/>
              </a:lnSpc>
              <a:spcBef>
                <a:spcPts val="0"/>
              </a:spcBef>
              <a:buClr>
                <a:schemeClr val="dk1"/>
              </a:buClr>
              <a:buSzPct val="183333"/>
              <a:buFont typeface="Arial"/>
              <a:buNone/>
            </a:pPr>
            <a:endParaRPr sz="600">
              <a:latin typeface="Arial"/>
              <a:ea typeface="Arial"/>
              <a:cs typeface="Arial"/>
              <a:sym typeface="Arial"/>
            </a:endParaRPr>
          </a:p>
          <a:p>
            <a:pPr marL="0" lvl="0" indent="-69850" rtl="0">
              <a:lnSpc>
                <a:spcPct val="80000"/>
              </a:lnSpc>
              <a:spcBef>
                <a:spcPts val="0"/>
              </a:spcBef>
              <a:buClr>
                <a:schemeClr val="dk1"/>
              </a:buClr>
              <a:buSzPct val="61111"/>
              <a:buFont typeface="Arial"/>
              <a:buNone/>
            </a:pPr>
            <a:r>
              <a:rPr lang="en-US" sz="1800">
                <a:latin typeface="Arial"/>
                <a:ea typeface="Arial"/>
                <a:cs typeface="Arial"/>
                <a:sym typeface="Arial"/>
              </a:rPr>
              <a:t>•</a:t>
            </a:r>
            <a:r>
              <a:rPr lang="en-US" sz="1800"/>
              <a:t>Flame Datasheet: </a:t>
            </a:r>
            <a:r>
              <a:rPr lang="en-US" sz="1800" u="sng">
                <a:solidFill>
                  <a:schemeClr val="hlink"/>
                </a:solidFill>
                <a:hlinkClick r:id="rId3"/>
              </a:rPr>
              <a:t>http://oceanoptics.com/wp-content/uploads/FlameIO.pdf</a:t>
            </a:r>
            <a:r>
              <a:rPr lang="en-US" sz="1800"/>
              <a:t> pg: 49-51, 106-116</a:t>
            </a:r>
          </a:p>
          <a:p>
            <a:pPr lvl="0">
              <a:spcBef>
                <a:spcPts val="0"/>
              </a:spcBef>
              <a:buNone/>
            </a:pPr>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22</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latin typeface="Arial"/>
                <a:ea typeface="Arial"/>
                <a:cs typeface="Arial"/>
                <a:sym typeface="Arial"/>
              </a:rPr>
              <a:t>In Depth App and Bluetooth</a:t>
            </a:r>
          </a:p>
        </p:txBody>
      </p:sp>
      <p:sp>
        <p:nvSpPr>
          <p:cNvPr id="278" name="Shape 278"/>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0" lvl="0" indent="-69850" rtl="0">
              <a:lnSpc>
                <a:spcPct val="150000"/>
              </a:lnSpc>
              <a:spcBef>
                <a:spcPts val="0"/>
              </a:spcBef>
              <a:buClr>
                <a:schemeClr val="dk1"/>
              </a:buClr>
              <a:buSzPct val="45833"/>
              <a:buFont typeface="Arial"/>
              <a:buNone/>
            </a:pPr>
            <a:r>
              <a:rPr lang="en-US" sz="2400">
                <a:latin typeface="Arial"/>
                <a:ea typeface="Arial"/>
                <a:cs typeface="Arial"/>
                <a:sym typeface="Arial"/>
              </a:rPr>
              <a:t>•</a:t>
            </a:r>
            <a:r>
              <a:rPr lang="en-US" sz="2400"/>
              <a:t>App created in Android studio</a:t>
            </a:r>
          </a:p>
          <a:p>
            <a:pPr marL="0" lvl="0" indent="-69850" rtl="0">
              <a:lnSpc>
                <a:spcPct val="150000"/>
              </a:lnSpc>
              <a:spcBef>
                <a:spcPts val="0"/>
              </a:spcBef>
              <a:buClr>
                <a:schemeClr val="dk1"/>
              </a:buClr>
              <a:buSzPct val="45833"/>
              <a:buFont typeface="Arial"/>
              <a:buNone/>
            </a:pPr>
            <a:r>
              <a:rPr lang="en-US" sz="2400">
                <a:latin typeface="Arial"/>
                <a:ea typeface="Arial"/>
                <a:cs typeface="Arial"/>
                <a:sym typeface="Arial"/>
              </a:rPr>
              <a:t>•</a:t>
            </a:r>
            <a:r>
              <a:rPr lang="en-US" sz="2400"/>
              <a:t>Currently targeting android 4.0 and above </a:t>
            </a:r>
          </a:p>
          <a:p>
            <a:pPr marL="0" lvl="0" indent="-69850" rtl="0">
              <a:lnSpc>
                <a:spcPct val="150000"/>
              </a:lnSpc>
              <a:spcBef>
                <a:spcPts val="0"/>
              </a:spcBef>
              <a:buClr>
                <a:schemeClr val="dk1"/>
              </a:buClr>
              <a:buSzPct val="45833"/>
              <a:buFont typeface="Arial"/>
              <a:buNone/>
            </a:pPr>
            <a:r>
              <a:rPr lang="en-US" sz="2400">
                <a:latin typeface="Arial"/>
                <a:ea typeface="Arial"/>
                <a:cs typeface="Arial"/>
                <a:sym typeface="Arial"/>
              </a:rPr>
              <a:t>•</a:t>
            </a:r>
            <a:r>
              <a:rPr lang="en-US" sz="2400"/>
              <a:t>App request all required permissions to enable Bluetooth and then initiates connection.</a:t>
            </a:r>
          </a:p>
          <a:p>
            <a:pPr marL="0" lvl="0" indent="-69850" rtl="0">
              <a:lnSpc>
                <a:spcPct val="150000"/>
              </a:lnSpc>
              <a:spcBef>
                <a:spcPts val="0"/>
              </a:spcBef>
              <a:buClr>
                <a:schemeClr val="dk1"/>
              </a:buClr>
              <a:buSzPct val="45833"/>
              <a:buFont typeface="Arial"/>
              <a:buNone/>
            </a:pPr>
            <a:r>
              <a:rPr lang="en-US" sz="2400">
                <a:latin typeface="Arial"/>
                <a:ea typeface="Arial"/>
                <a:cs typeface="Arial"/>
                <a:sym typeface="Arial"/>
              </a:rPr>
              <a:t>•</a:t>
            </a:r>
            <a:r>
              <a:rPr lang="en-US" sz="2400"/>
              <a:t>App sends commands to spectrometer over Bluetooth</a:t>
            </a:r>
          </a:p>
          <a:p>
            <a:pPr marL="0" lvl="0" indent="0" rtl="0">
              <a:lnSpc>
                <a:spcPct val="150000"/>
              </a:lnSpc>
              <a:spcBef>
                <a:spcPts val="0"/>
              </a:spcBef>
              <a:buNone/>
            </a:pPr>
            <a:r>
              <a:rPr lang="en-US" sz="2400">
                <a:latin typeface="Arial"/>
                <a:ea typeface="Arial"/>
                <a:cs typeface="Arial"/>
                <a:sym typeface="Arial"/>
              </a:rPr>
              <a:t>•</a:t>
            </a:r>
            <a:r>
              <a:rPr lang="en-US" sz="2400"/>
              <a:t>Receives spectrum data from spectrometer over Bluetooth</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23</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4" name="Shape 28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rtl="0">
              <a:spcBef>
                <a:spcPts val="0"/>
              </a:spcBef>
              <a:buNone/>
            </a:pPr>
            <a:r>
              <a:rPr lang="en-US"/>
              <a:t>Web Viewer Technical Issues</a:t>
            </a:r>
          </a:p>
        </p:txBody>
      </p:sp>
      <p:sp>
        <p:nvSpPr>
          <p:cNvPr id="285" name="Shape 285"/>
          <p:cNvSpPr txBox="1">
            <a:spLocks noGrp="1"/>
          </p:cNvSpPr>
          <p:nvPr>
            <p:ph type="body" idx="1"/>
          </p:nvPr>
        </p:nvSpPr>
        <p:spPr>
          <a:xfrm>
            <a:off x="754700" y="1807075"/>
            <a:ext cx="10515600" cy="4351200"/>
          </a:xfrm>
          <a:prstGeom prst="rect">
            <a:avLst/>
          </a:prstGeom>
        </p:spPr>
        <p:txBody>
          <a:bodyPr lIns="91425" tIns="91425" rIns="91425" bIns="91425" anchor="t" anchorCtr="0">
            <a:noAutofit/>
          </a:bodyPr>
          <a:lstStyle/>
          <a:p>
            <a:pPr marL="457200" lvl="0" indent="-228600" rtl="0">
              <a:lnSpc>
                <a:spcPct val="150000"/>
              </a:lnSpc>
              <a:spcBef>
                <a:spcPts val="0"/>
              </a:spcBef>
            </a:pPr>
            <a:r>
              <a:rPr lang="en-US"/>
              <a:t>Live Updating</a:t>
            </a:r>
          </a:p>
          <a:p>
            <a:pPr marL="914400" lvl="1" indent="-228600" rtl="0">
              <a:lnSpc>
                <a:spcPct val="150000"/>
              </a:lnSpc>
              <a:spcBef>
                <a:spcPts val="0"/>
              </a:spcBef>
            </a:pPr>
            <a:r>
              <a:rPr lang="en-US"/>
              <a:t>Using React to retrieve and display data from Firebase</a:t>
            </a:r>
          </a:p>
          <a:p>
            <a:pPr marL="457200" lvl="0" indent="-228600" rtl="0">
              <a:lnSpc>
                <a:spcPct val="150000"/>
              </a:lnSpc>
              <a:spcBef>
                <a:spcPts val="0"/>
              </a:spcBef>
            </a:pPr>
            <a:r>
              <a:rPr lang="en-US"/>
              <a:t>Graphing Data</a:t>
            </a:r>
          </a:p>
          <a:p>
            <a:pPr marL="914400" lvl="1" indent="-228600" rtl="0">
              <a:spcBef>
                <a:spcPts val="0"/>
              </a:spcBef>
            </a:pPr>
            <a:r>
              <a:rPr lang="en-US"/>
              <a:t>Using JavaScript graphing framework to display data.</a:t>
            </a:r>
          </a:p>
          <a:p>
            <a:pPr marL="914400" lvl="1" indent="-228600" rtl="0">
              <a:spcBef>
                <a:spcPts val="0"/>
              </a:spcBef>
            </a:pPr>
            <a:r>
              <a:rPr lang="en-US"/>
              <a:t>Parsing data into something that the graphing framework can use.</a:t>
            </a:r>
          </a:p>
          <a:p>
            <a:pPr lvl="0" rtl="0">
              <a:spcBef>
                <a:spcPts val="0"/>
              </a:spcBef>
              <a:buNone/>
            </a:pPr>
            <a:endParaRPr/>
          </a:p>
        </p:txBody>
      </p:sp>
      <p:sp>
        <p:nvSpPr>
          <p:cNvPr id="2" name="Slide Number Placeholder 1"/>
          <p:cNvSpPr>
            <a:spLocks noGrp="1"/>
          </p:cNvSpPr>
          <p:nvPr>
            <p:ph type="sldNum" idx="12"/>
          </p:nvPr>
        </p:nvSpPr>
        <p:spPr>
          <a:xfrm>
            <a:off x="8610600" y="6251846"/>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24</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1" name="Shape 291"/>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rtl="0">
              <a:spcBef>
                <a:spcPts val="0"/>
              </a:spcBef>
              <a:buNone/>
            </a:pPr>
            <a:r>
              <a:rPr lang="en-US"/>
              <a:t>Physical Technical Issues</a:t>
            </a:r>
          </a:p>
        </p:txBody>
      </p:sp>
      <p:sp>
        <p:nvSpPr>
          <p:cNvPr id="292" name="Shape 292"/>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lnSpc>
                <a:spcPct val="150000"/>
              </a:lnSpc>
              <a:spcBef>
                <a:spcPts val="0"/>
              </a:spcBef>
            </a:pPr>
            <a:r>
              <a:rPr lang="en-US"/>
              <a:t>Raspberry Pi</a:t>
            </a:r>
          </a:p>
          <a:p>
            <a:pPr marL="914400" lvl="1" indent="-228600" rtl="0">
              <a:lnSpc>
                <a:spcPct val="150000"/>
              </a:lnSpc>
              <a:spcBef>
                <a:spcPts val="0"/>
              </a:spcBef>
            </a:pPr>
            <a:r>
              <a:rPr lang="en-US"/>
              <a:t>Running “headless”</a:t>
            </a:r>
          </a:p>
          <a:p>
            <a:pPr marL="914400" lvl="1" indent="-228600" rtl="0">
              <a:lnSpc>
                <a:spcPct val="150000"/>
              </a:lnSpc>
              <a:spcBef>
                <a:spcPts val="0"/>
              </a:spcBef>
            </a:pPr>
            <a:r>
              <a:rPr lang="en-US"/>
              <a:t>Debugging script on startup</a:t>
            </a:r>
          </a:p>
          <a:p>
            <a:pPr marL="457200" lvl="0" indent="-228600" rtl="0">
              <a:lnSpc>
                <a:spcPct val="150000"/>
              </a:lnSpc>
              <a:spcBef>
                <a:spcPts val="0"/>
              </a:spcBef>
            </a:pPr>
            <a:r>
              <a:rPr lang="en-US"/>
              <a:t>Serial Communication</a:t>
            </a:r>
          </a:p>
          <a:p>
            <a:pPr marL="914400" lvl="1" indent="-228600" rtl="0">
              <a:lnSpc>
                <a:spcPct val="150000"/>
              </a:lnSpc>
              <a:spcBef>
                <a:spcPts val="0"/>
              </a:spcBef>
            </a:pPr>
            <a:r>
              <a:rPr lang="en-US"/>
              <a:t>Wiring</a:t>
            </a:r>
          </a:p>
          <a:p>
            <a:pPr marL="914400" lvl="1" indent="-228600" rtl="0">
              <a:lnSpc>
                <a:spcPct val="150000"/>
              </a:lnSpc>
              <a:spcBef>
                <a:spcPts val="0"/>
              </a:spcBef>
            </a:pPr>
            <a:r>
              <a:rPr lang="en-US"/>
              <a:t>Voltage levels</a:t>
            </a:r>
          </a:p>
          <a:p>
            <a:pPr lvl="0" rtl="0">
              <a:spcBef>
                <a:spcPts val="0"/>
              </a:spcBef>
              <a:buNone/>
            </a:pPr>
            <a:endParaRPr/>
          </a:p>
        </p:txBody>
      </p:sp>
      <p:sp>
        <p:nvSpPr>
          <p:cNvPr id="2" name="Slide Number Placeholder 1"/>
          <p:cNvSpPr>
            <a:spLocks noGrp="1"/>
          </p:cNvSpPr>
          <p:nvPr>
            <p:ph type="sldNum" idx="12"/>
          </p:nvPr>
        </p:nvSpPr>
        <p:spPr>
          <a:xfrm>
            <a:off x="8610600" y="6264909"/>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25</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8" name="Shape 298"/>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App Technical Issues</a:t>
            </a:r>
          </a:p>
        </p:txBody>
      </p:sp>
      <p:sp>
        <p:nvSpPr>
          <p:cNvPr id="299" name="Shape 299"/>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lnSpc>
                <a:spcPct val="150000"/>
              </a:lnSpc>
              <a:spcBef>
                <a:spcPts val="0"/>
              </a:spcBef>
            </a:pPr>
            <a:r>
              <a:rPr lang="en-US"/>
              <a:t>Bluetooth sockets</a:t>
            </a:r>
          </a:p>
          <a:p>
            <a:pPr marL="914400" lvl="1" indent="-228600" rtl="0">
              <a:lnSpc>
                <a:spcPct val="150000"/>
              </a:lnSpc>
              <a:spcBef>
                <a:spcPts val="0"/>
              </a:spcBef>
            </a:pPr>
            <a:r>
              <a:rPr lang="en-US"/>
              <a:t>Creating a fallback socket for devices running newer bluetooth</a:t>
            </a:r>
          </a:p>
          <a:p>
            <a:pPr marL="457200" lvl="0" indent="-228600" rtl="0">
              <a:lnSpc>
                <a:spcPct val="150000"/>
              </a:lnSpc>
              <a:spcBef>
                <a:spcPts val="0"/>
              </a:spcBef>
            </a:pPr>
            <a:r>
              <a:rPr lang="en-US"/>
              <a:t>Graphing Data</a:t>
            </a:r>
          </a:p>
          <a:p>
            <a:pPr marL="914400" lvl="1" indent="-228600">
              <a:spcBef>
                <a:spcPts val="0"/>
              </a:spcBef>
            </a:pPr>
            <a:r>
              <a:rPr lang="en-US"/>
              <a:t>Parsing data from spectrometer into something meaningful </a:t>
            </a:r>
          </a:p>
          <a:p>
            <a:pPr lvl="0">
              <a:spcBef>
                <a:spcPts val="0"/>
              </a:spcBef>
              <a:buNone/>
            </a:pPr>
            <a:endParaRPr/>
          </a:p>
        </p:txBody>
      </p:sp>
      <p:sp>
        <p:nvSpPr>
          <p:cNvPr id="2" name="Slide Number Placeholder 1"/>
          <p:cNvSpPr>
            <a:spLocks noGrp="1"/>
          </p:cNvSpPr>
          <p:nvPr>
            <p:ph type="sldNum" idx="12"/>
          </p:nvPr>
        </p:nvSpPr>
        <p:spPr>
          <a:xfrm>
            <a:off x="8610600" y="6264909"/>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26</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In Depth Voltage Booster</a:t>
            </a:r>
          </a:p>
        </p:txBody>
      </p:sp>
      <p:sp>
        <p:nvSpPr>
          <p:cNvPr id="305" name="Shape 305"/>
          <p:cNvSpPr txBox="1">
            <a:spLocks noGrp="1"/>
          </p:cNvSpPr>
          <p:nvPr>
            <p:ph type="body" idx="1"/>
          </p:nvPr>
        </p:nvSpPr>
        <p:spPr>
          <a:xfrm>
            <a:off x="838200" y="1250575"/>
            <a:ext cx="10515600" cy="4926300"/>
          </a:xfrm>
          <a:prstGeom prst="rect">
            <a:avLst/>
          </a:prstGeom>
        </p:spPr>
        <p:txBody>
          <a:bodyPr lIns="91425" tIns="91425" rIns="91425" bIns="91425" anchor="t" anchorCtr="0">
            <a:noAutofit/>
          </a:bodyPr>
          <a:lstStyle/>
          <a:p>
            <a:pPr lvl="0">
              <a:spcBef>
                <a:spcPts val="0"/>
              </a:spcBef>
              <a:buNone/>
            </a:pPr>
            <a:r>
              <a:rPr lang="en-US" sz="1800" dirty="0"/>
              <a:t>Actual circuit within voltage booster </a:t>
            </a:r>
          </a:p>
          <a:p>
            <a:pPr lvl="0">
              <a:spcBef>
                <a:spcPts val="0"/>
              </a:spcBef>
              <a:buNone/>
            </a:pPr>
            <a:endParaRPr sz="1800" dirty="0"/>
          </a:p>
          <a:p>
            <a:pPr lvl="0">
              <a:spcBef>
                <a:spcPts val="0"/>
              </a:spcBef>
              <a:buNone/>
            </a:pPr>
            <a:endParaRPr lang="en-US" sz="1800" dirty="0"/>
          </a:p>
          <a:p>
            <a:pPr lvl="0">
              <a:spcBef>
                <a:spcPts val="0"/>
              </a:spcBef>
              <a:buNone/>
            </a:pPr>
            <a:endParaRPr lang="en-US" sz="1800" dirty="0"/>
          </a:p>
          <a:p>
            <a:pPr lvl="0">
              <a:spcBef>
                <a:spcPts val="0"/>
              </a:spcBef>
              <a:buNone/>
            </a:pPr>
            <a:endParaRPr lang="en-US" sz="1800" dirty="0"/>
          </a:p>
          <a:p>
            <a:pPr lvl="0">
              <a:spcBef>
                <a:spcPts val="0"/>
              </a:spcBef>
              <a:buNone/>
            </a:pPr>
            <a:endParaRPr sz="1800" dirty="0"/>
          </a:p>
          <a:p>
            <a:pPr lvl="0">
              <a:spcBef>
                <a:spcPts val="0"/>
              </a:spcBef>
              <a:buNone/>
            </a:pPr>
            <a:endParaRPr sz="1800" dirty="0"/>
          </a:p>
          <a:p>
            <a:pPr lvl="0">
              <a:spcBef>
                <a:spcPts val="0"/>
              </a:spcBef>
              <a:buNone/>
            </a:pPr>
            <a:endParaRPr sz="1800" dirty="0"/>
          </a:p>
          <a:p>
            <a:pPr lvl="0">
              <a:spcBef>
                <a:spcPts val="0"/>
              </a:spcBef>
              <a:buNone/>
            </a:pPr>
            <a:r>
              <a:rPr lang="en-US" sz="1800" dirty="0" err="1"/>
              <a:t>Flyback</a:t>
            </a:r>
            <a:r>
              <a:rPr lang="en-US" sz="1800" dirty="0"/>
              <a:t> transformer -  has a built in auxiliary winding that acts like a switch that turns on when the magnetic field is at a certain level.</a:t>
            </a:r>
          </a:p>
          <a:p>
            <a:pPr lvl="0">
              <a:spcBef>
                <a:spcPts val="0"/>
              </a:spcBef>
              <a:buNone/>
            </a:pPr>
            <a:r>
              <a:rPr lang="en-US" sz="1800" dirty="0"/>
              <a:t>Transistors and resistors are used along with the auxiliary winding of the </a:t>
            </a:r>
            <a:r>
              <a:rPr lang="en-US" sz="1800" dirty="0" err="1"/>
              <a:t>flyback</a:t>
            </a:r>
            <a:r>
              <a:rPr lang="en-US" sz="1800" dirty="0"/>
              <a:t> transformer to change the current direction through the transformer. </a:t>
            </a:r>
          </a:p>
          <a:p>
            <a:pPr lvl="0">
              <a:spcBef>
                <a:spcPts val="0"/>
              </a:spcBef>
              <a:buNone/>
            </a:pPr>
            <a:r>
              <a:rPr lang="en-US" sz="1800" dirty="0"/>
              <a:t>When switched on the current and magnetic field are built up because voltage on secondary side is negative and is blocked by the diode</a:t>
            </a:r>
          </a:p>
          <a:p>
            <a:pPr lvl="0">
              <a:spcBef>
                <a:spcPts val="0"/>
              </a:spcBef>
              <a:buNone/>
            </a:pPr>
            <a:r>
              <a:rPr lang="en-US" sz="1800" dirty="0"/>
              <a:t>When Switched off the secondary voltage becomes positive and flows through the diode to the capacitor and load.</a:t>
            </a:r>
          </a:p>
          <a:p>
            <a:pPr lvl="0">
              <a:spcBef>
                <a:spcPts val="0"/>
              </a:spcBef>
              <a:buNone/>
            </a:pPr>
            <a:endParaRPr dirty="0"/>
          </a:p>
        </p:txBody>
      </p:sp>
      <p:pic>
        <p:nvPicPr>
          <p:cNvPr id="306" name="Shape 306" descr="ImageUploadedByPhysics Forums1448086531.043235.jpg"/>
          <p:cNvPicPr preferRelativeResize="0"/>
          <p:nvPr/>
        </p:nvPicPr>
        <p:blipFill rotWithShape="1">
          <a:blip r:embed="rId3">
            <a:alphaModFix/>
          </a:blip>
          <a:srcRect l="19182" t="24565" r="5385" b="10772"/>
          <a:stretch/>
        </p:blipFill>
        <p:spPr>
          <a:xfrm>
            <a:off x="1113350" y="1625200"/>
            <a:ext cx="3785849" cy="1539100"/>
          </a:xfrm>
          <a:prstGeom prst="rect">
            <a:avLst/>
          </a:prstGeom>
          <a:noFill/>
          <a:ln>
            <a:noFill/>
          </a:ln>
        </p:spPr>
      </p:pic>
      <p:pic>
        <p:nvPicPr>
          <p:cNvPr id="307" name="Shape 307" descr="ImageUploadedByPhysics Forums1448086565.309261.jpg"/>
          <p:cNvPicPr preferRelativeResize="0"/>
          <p:nvPr/>
        </p:nvPicPr>
        <p:blipFill rotWithShape="1">
          <a:blip r:embed="rId4">
            <a:alphaModFix/>
          </a:blip>
          <a:srcRect l="19174" t="24353" r="5393" b="13314"/>
          <a:stretch/>
        </p:blipFill>
        <p:spPr>
          <a:xfrm>
            <a:off x="6401428" y="1625200"/>
            <a:ext cx="3785849" cy="1520254"/>
          </a:xfrm>
          <a:prstGeom prst="rect">
            <a:avLst/>
          </a:prstGeom>
          <a:noFill/>
          <a:ln>
            <a:noFill/>
          </a:ln>
        </p:spPr>
      </p:pic>
      <p:sp>
        <p:nvSpPr>
          <p:cNvPr id="308" name="Shape 308"/>
          <p:cNvSpPr txBox="1"/>
          <p:nvPr/>
        </p:nvSpPr>
        <p:spPr>
          <a:xfrm>
            <a:off x="838200" y="6232725"/>
            <a:ext cx="10515600" cy="504300"/>
          </a:xfrm>
          <a:prstGeom prst="rect">
            <a:avLst/>
          </a:prstGeom>
          <a:noFill/>
          <a:ln>
            <a:noFill/>
          </a:ln>
        </p:spPr>
        <p:txBody>
          <a:bodyPr lIns="91425" tIns="91425" rIns="91425" bIns="91425" anchor="t" anchorCtr="0">
            <a:noAutofit/>
          </a:bodyPr>
          <a:lstStyle/>
          <a:p>
            <a:pPr lvl="0">
              <a:spcBef>
                <a:spcPts val="0"/>
              </a:spcBef>
              <a:buNone/>
            </a:pPr>
            <a:r>
              <a:rPr lang="en-US" sz="900"/>
              <a:t>Voltage X-ray Images: Christian. (2015, January 16). [400kV Voltage Booster]. Retrieved March 25, 2017, from http://www.elektronaut.at/high-voltage-generator-from-ebay/645</a:t>
            </a:r>
          </a:p>
          <a:p>
            <a:pPr lvl="0">
              <a:spcBef>
                <a:spcPts val="0"/>
              </a:spcBef>
              <a:buNone/>
            </a:pPr>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27</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336883" y="321176"/>
            <a:ext cx="7174246" cy="5896743"/>
          </a:xfrm>
          <a:prstGeom prst="rect">
            <a:avLst/>
          </a:prstGeom>
          <a:solidFill>
            <a:schemeClr val="dk1">
              <a:alpha val="14901"/>
            </a:schemeClr>
          </a:solidFill>
          <a:ln w="127000" cap="sq" cmpd="thinThick">
            <a:solidFill>
              <a:schemeClr val="dk1">
                <a:alpha val="9803"/>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2" name="Shape 102"/>
          <p:cNvSpPr txBox="1">
            <a:spLocks noGrp="1"/>
          </p:cNvSpPr>
          <p:nvPr>
            <p:ph type="title"/>
          </p:nvPr>
        </p:nvSpPr>
        <p:spPr>
          <a:xfrm>
            <a:off x="821516" y="640262"/>
            <a:ext cx="6204983" cy="134497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Project Description</a:t>
            </a:r>
          </a:p>
        </p:txBody>
      </p:sp>
      <p:sp>
        <p:nvSpPr>
          <p:cNvPr id="103" name="Shape 103"/>
          <p:cNvSpPr txBox="1">
            <a:spLocks noGrp="1"/>
          </p:cNvSpPr>
          <p:nvPr>
            <p:ph type="body" idx="1"/>
          </p:nvPr>
        </p:nvSpPr>
        <p:spPr>
          <a:xfrm>
            <a:off x="821515" y="1893161"/>
            <a:ext cx="6204900" cy="36270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Portable system to analyze water samples</a:t>
            </a:r>
          </a:p>
          <a:p>
            <a:pPr marL="0" marR="0" lvl="0" indent="0" algn="l"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Combines a hardware system with an Android app</a:t>
            </a:r>
          </a:p>
          <a:p>
            <a:pPr marL="228600" marR="0" lvl="0" indent="-22860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Meant to be used in the field</a:t>
            </a:r>
          </a:p>
          <a:p>
            <a:pPr marL="228600" marR="0" lvl="0" indent="-22860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pic>
        <p:nvPicPr>
          <p:cNvPr id="104" name="Shape 104"/>
          <p:cNvPicPr preferRelativeResize="0"/>
          <p:nvPr/>
        </p:nvPicPr>
        <p:blipFill rotWithShape="1">
          <a:blip r:embed="rId3">
            <a:alphaModFix/>
          </a:blip>
          <a:srcRect/>
          <a:stretch/>
        </p:blipFill>
        <p:spPr>
          <a:xfrm>
            <a:off x="8228011" y="1664561"/>
            <a:ext cx="3381375" cy="2647950"/>
          </a:xfrm>
          <a:prstGeom prst="rect">
            <a:avLst/>
          </a:prstGeom>
          <a:noFill/>
          <a:ln>
            <a:noFill/>
          </a:ln>
        </p:spPr>
      </p:pic>
      <p:sp>
        <p:nvSpPr>
          <p:cNvPr id="105" name="Shape 105"/>
          <p:cNvSpPr txBox="1"/>
          <p:nvPr/>
        </p:nvSpPr>
        <p:spPr>
          <a:xfrm>
            <a:off x="8605743" y="4312512"/>
            <a:ext cx="30036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Intensity vs Wavelength graph</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3</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p:nvPr/>
        </p:nvSpPr>
        <p:spPr>
          <a:xfrm>
            <a:off x="336883" y="321176"/>
            <a:ext cx="5759100" cy="5896800"/>
          </a:xfrm>
          <a:prstGeom prst="rect">
            <a:avLst/>
          </a:prstGeom>
          <a:solidFill>
            <a:srgbClr val="000000">
              <a:alpha val="14900"/>
            </a:srgbClr>
          </a:solidFill>
          <a:ln w="127000" cap="sq" cmpd="thinThick">
            <a:solidFill>
              <a:srgbClr val="000000">
                <a:alpha val="9800"/>
              </a:srgb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pic>
        <p:nvPicPr>
          <p:cNvPr id="111" name="Shape 111"/>
          <p:cNvPicPr preferRelativeResize="0"/>
          <p:nvPr/>
        </p:nvPicPr>
        <p:blipFill rotWithShape="1">
          <a:blip r:embed="rId3">
            <a:alphaModFix/>
          </a:blip>
          <a:srcRect/>
          <a:stretch/>
        </p:blipFill>
        <p:spPr>
          <a:xfrm>
            <a:off x="6438732" y="2816455"/>
            <a:ext cx="5433300" cy="3395700"/>
          </a:xfrm>
          <a:prstGeom prst="rect">
            <a:avLst/>
          </a:prstGeom>
          <a:noFill/>
          <a:ln>
            <a:noFill/>
          </a:ln>
        </p:spPr>
      </p:pic>
      <p:pic>
        <p:nvPicPr>
          <p:cNvPr id="112" name="Shape 112"/>
          <p:cNvPicPr preferRelativeResize="0"/>
          <p:nvPr/>
        </p:nvPicPr>
        <p:blipFill rotWithShape="1">
          <a:blip r:embed="rId4">
            <a:alphaModFix/>
          </a:blip>
          <a:srcRect/>
          <a:stretch/>
        </p:blipFill>
        <p:spPr>
          <a:xfrm>
            <a:off x="7292236" y="321176"/>
            <a:ext cx="848700" cy="2190300"/>
          </a:xfrm>
          <a:prstGeom prst="rect">
            <a:avLst/>
          </a:prstGeom>
          <a:noFill/>
          <a:ln>
            <a:noFill/>
          </a:ln>
        </p:spPr>
      </p:pic>
      <p:pic>
        <p:nvPicPr>
          <p:cNvPr id="113" name="Shape 113"/>
          <p:cNvPicPr preferRelativeResize="0"/>
          <p:nvPr/>
        </p:nvPicPr>
        <p:blipFill rotWithShape="1">
          <a:blip r:embed="rId5">
            <a:alphaModFix/>
          </a:blip>
          <a:srcRect/>
          <a:stretch/>
        </p:blipFill>
        <p:spPr>
          <a:xfrm>
            <a:off x="9819468" y="321733"/>
            <a:ext cx="1549200" cy="2189700"/>
          </a:xfrm>
          <a:prstGeom prst="rect">
            <a:avLst/>
          </a:prstGeom>
          <a:noFill/>
          <a:ln>
            <a:noFill/>
          </a:ln>
        </p:spPr>
      </p:pic>
      <p:sp>
        <p:nvSpPr>
          <p:cNvPr id="114" name="Shape 114"/>
          <p:cNvSpPr txBox="1"/>
          <p:nvPr/>
        </p:nvSpPr>
        <p:spPr>
          <a:xfrm>
            <a:off x="821516" y="640262"/>
            <a:ext cx="4911900" cy="1344900"/>
          </a:xfrm>
          <a:prstGeom prst="rect">
            <a:avLst/>
          </a:prstGeom>
          <a:noFill/>
          <a:ln>
            <a:noFill/>
          </a:ln>
        </p:spPr>
        <p:txBody>
          <a:bodyPr lIns="91425" tIns="45700" rIns="91425" bIns="45700" anchor="ctr" anchorCtr="0">
            <a:noAutofit/>
          </a:bodyPr>
          <a:lstStyle/>
          <a:p>
            <a:pPr lvl="0" rtl="0">
              <a:lnSpc>
                <a:spcPct val="90000"/>
              </a:lnSpc>
              <a:spcBef>
                <a:spcPts val="0"/>
              </a:spcBef>
              <a:buNone/>
            </a:pPr>
            <a:r>
              <a:rPr lang="en-US" sz="4000">
                <a:solidFill>
                  <a:srgbClr val="000000"/>
                </a:solidFill>
                <a:latin typeface="Calibri"/>
                <a:ea typeface="Calibri"/>
                <a:cs typeface="Calibri"/>
                <a:sym typeface="Calibri"/>
              </a:rPr>
              <a:t>Market Survey</a:t>
            </a:r>
          </a:p>
        </p:txBody>
      </p:sp>
      <p:sp>
        <p:nvSpPr>
          <p:cNvPr id="115" name="Shape 115"/>
          <p:cNvSpPr txBox="1"/>
          <p:nvPr/>
        </p:nvSpPr>
        <p:spPr>
          <a:xfrm>
            <a:off x="821515" y="2121761"/>
            <a:ext cx="4911900" cy="3627000"/>
          </a:xfrm>
          <a:prstGeom prst="rect">
            <a:avLst/>
          </a:prstGeom>
          <a:noFill/>
          <a:ln>
            <a:noFill/>
          </a:ln>
        </p:spPr>
        <p:txBody>
          <a:bodyPr lIns="91425" tIns="45700" rIns="91425" bIns="45700" anchor="t" anchorCtr="0">
            <a:noAutofit/>
          </a:bodyPr>
          <a:lstStyle/>
          <a:p>
            <a:pPr marL="228600" lvl="0" indent="-228600" rtl="0">
              <a:lnSpc>
                <a:spcPct val="90000"/>
              </a:lnSpc>
              <a:spcBef>
                <a:spcPts val="0"/>
              </a:spcBef>
              <a:buClr>
                <a:srgbClr val="000000"/>
              </a:buClr>
              <a:buSzPct val="100000"/>
              <a:buChar char="•"/>
            </a:pPr>
            <a:r>
              <a:rPr lang="en-US" sz="2400">
                <a:solidFill>
                  <a:srgbClr val="000000"/>
                </a:solidFill>
                <a:latin typeface="Calibri"/>
                <a:ea typeface="Calibri"/>
                <a:cs typeface="Calibri"/>
                <a:sym typeface="Calibri"/>
              </a:rPr>
              <a:t>HydroCycle-PO4 Phosphate Sensor</a:t>
            </a:r>
          </a:p>
          <a:p>
            <a:pPr marL="228600" lvl="0" indent="-76200" rtl="0">
              <a:lnSpc>
                <a:spcPct val="90000"/>
              </a:lnSpc>
              <a:spcBef>
                <a:spcPts val="1000"/>
              </a:spcBef>
              <a:buNone/>
            </a:pPr>
            <a:endParaRPr sz="2400">
              <a:solidFill>
                <a:srgbClr val="000000"/>
              </a:solidFill>
              <a:latin typeface="Calibri"/>
              <a:ea typeface="Calibri"/>
              <a:cs typeface="Calibri"/>
              <a:sym typeface="Calibri"/>
            </a:endParaRPr>
          </a:p>
          <a:p>
            <a:pPr marL="228600" lvl="0" indent="-228600" rtl="0">
              <a:lnSpc>
                <a:spcPct val="90000"/>
              </a:lnSpc>
              <a:spcBef>
                <a:spcPts val="1000"/>
              </a:spcBef>
              <a:buClr>
                <a:srgbClr val="000000"/>
              </a:buClr>
              <a:buSzPct val="100000"/>
              <a:buChar char="•"/>
            </a:pPr>
            <a:r>
              <a:rPr lang="en-US" sz="2400">
                <a:solidFill>
                  <a:srgbClr val="000000"/>
                </a:solidFill>
                <a:latin typeface="Calibri"/>
                <a:ea typeface="Calibri"/>
                <a:cs typeface="Calibri"/>
                <a:sym typeface="Calibri"/>
              </a:rPr>
              <a:t>SL1000 Portable Parallel Analyzer</a:t>
            </a:r>
            <a:r>
              <a:rPr lang="en-US" sz="2400" baseline="30000">
                <a:solidFill>
                  <a:srgbClr val="000000"/>
                </a:solidFill>
                <a:latin typeface="Calibri"/>
                <a:ea typeface="Calibri"/>
                <a:cs typeface="Calibri"/>
                <a:sym typeface="Calibri"/>
              </a:rPr>
              <a:t>TM</a:t>
            </a:r>
          </a:p>
          <a:p>
            <a:pPr marL="228600" lvl="0" indent="-76200" rtl="0">
              <a:lnSpc>
                <a:spcPct val="90000"/>
              </a:lnSpc>
              <a:spcBef>
                <a:spcPts val="1000"/>
              </a:spcBef>
              <a:buNone/>
            </a:pPr>
            <a:endParaRPr sz="2400" baseline="30000">
              <a:solidFill>
                <a:srgbClr val="000000"/>
              </a:solidFill>
              <a:latin typeface="Calibri"/>
              <a:ea typeface="Calibri"/>
              <a:cs typeface="Calibri"/>
              <a:sym typeface="Calibri"/>
            </a:endParaRPr>
          </a:p>
          <a:p>
            <a:pPr marL="228600" lvl="0" indent="-228600" rtl="0">
              <a:lnSpc>
                <a:spcPct val="90000"/>
              </a:lnSpc>
              <a:spcBef>
                <a:spcPts val="1000"/>
              </a:spcBef>
              <a:buClr>
                <a:srgbClr val="000000"/>
              </a:buClr>
              <a:buSzPct val="100000"/>
              <a:buChar char="•"/>
            </a:pPr>
            <a:r>
              <a:rPr lang="en-US" sz="2400">
                <a:solidFill>
                  <a:srgbClr val="000000"/>
                </a:solidFill>
                <a:latin typeface="Calibri"/>
                <a:ea typeface="Calibri"/>
                <a:cs typeface="Calibri"/>
                <a:sym typeface="Calibri"/>
              </a:rPr>
              <a:t>CleanGrow – Nutrient Analyzer</a:t>
            </a:r>
          </a:p>
          <a:p>
            <a:pPr marL="228600" lvl="0" indent="-76200" rtl="0">
              <a:lnSpc>
                <a:spcPct val="90000"/>
              </a:lnSpc>
              <a:spcBef>
                <a:spcPts val="1000"/>
              </a:spcBef>
              <a:buNone/>
            </a:pPr>
            <a:endParaRPr sz="2400" baseline="30000">
              <a:solidFill>
                <a:srgbClr val="000000"/>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4</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1" name="Shape 121"/>
          <p:cNvSpPr txBox="1">
            <a:spLocks noGrp="1"/>
          </p:cNvSpPr>
          <p:nvPr>
            <p:ph type="title"/>
          </p:nvPr>
        </p:nvSpPr>
        <p:spPr>
          <a:xfrm>
            <a:off x="838200" y="3270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Functional Requirements</a:t>
            </a:r>
          </a:p>
        </p:txBody>
      </p:sp>
      <p:sp>
        <p:nvSpPr>
          <p:cNvPr id="122" name="Shape 122"/>
          <p:cNvSpPr txBox="1">
            <a:spLocks noGrp="1"/>
          </p:cNvSpPr>
          <p:nvPr>
            <p:ph type="body" idx="1"/>
          </p:nvPr>
        </p:nvSpPr>
        <p:spPr>
          <a:xfrm>
            <a:off x="838200" y="1752600"/>
            <a:ext cx="10515600" cy="38718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Weatherproof/Weather resistant</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Wireless connectivity for data transfer</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Store sample data in a database</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Able to perform multiple tests</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Display data in human readable fashion</a:t>
            </a:r>
          </a:p>
        </p:txBody>
      </p:sp>
      <p:sp>
        <p:nvSpPr>
          <p:cNvPr id="2" name="Slide Number Placeholder 1"/>
          <p:cNvSpPr>
            <a:spLocks noGrp="1"/>
          </p:cNvSpPr>
          <p:nvPr>
            <p:ph type="sldNum" idx="12"/>
          </p:nvPr>
        </p:nvSpPr>
        <p:spPr>
          <a:xfrm>
            <a:off x="8610600" y="6264909"/>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5</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321563" y="320039"/>
            <a:ext cx="11548800" cy="6217800"/>
          </a:xfrm>
          <a:prstGeom prst="rect">
            <a:avLst/>
          </a:prstGeom>
          <a:solidFill>
            <a:schemeClr val="dk1">
              <a:alpha val="9800"/>
            </a:schemeClr>
          </a:solidFill>
          <a:ln w="127000" cap="sq" cmpd="thinThick">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8" name="Shape 128"/>
          <p:cNvSpPr txBox="1">
            <a:spLocks noGrp="1"/>
          </p:cNvSpPr>
          <p:nvPr>
            <p:ph type="title"/>
          </p:nvPr>
        </p:nvSpPr>
        <p:spPr>
          <a:xfrm>
            <a:off x="838200" y="4032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Non-Functional Requirements</a:t>
            </a:r>
          </a:p>
        </p:txBody>
      </p:sp>
      <p:sp>
        <p:nvSpPr>
          <p:cNvPr id="129" name="Shape 129"/>
          <p:cNvSpPr txBox="1">
            <a:spLocks noGrp="1"/>
          </p:cNvSpPr>
          <p:nvPr>
            <p:ph type="body" idx="1"/>
          </p:nvPr>
        </p:nvSpPr>
        <p:spPr>
          <a:xfrm>
            <a:off x="838200" y="1752600"/>
            <a:ext cx="10515600" cy="38718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App interface tutorial</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Portable system</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Battery should last for 50 trials or one full day</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Reasonable wireless range</a:t>
            </a:r>
          </a:p>
          <a:p>
            <a:pPr marL="228600" marR="0" lvl="0" indent="-22860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Runtime of less than five seconds</a:t>
            </a:r>
          </a:p>
        </p:txBody>
      </p:sp>
      <p:sp>
        <p:nvSpPr>
          <p:cNvPr id="2" name="Slide Number Placeholder 1"/>
          <p:cNvSpPr>
            <a:spLocks noGrp="1"/>
          </p:cNvSpPr>
          <p:nvPr>
            <p:ph type="sldNum" idx="12"/>
          </p:nvPr>
        </p:nvSpPr>
        <p:spPr>
          <a:xfrm>
            <a:off x="8610600" y="6251846"/>
            <a:ext cx="2743199" cy="365125"/>
          </a:xfrm>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6</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397225" y="379799"/>
            <a:ext cx="4524600" cy="5793900"/>
          </a:xfrm>
          <a:prstGeom prst="rect">
            <a:avLst/>
          </a:prstGeom>
          <a:solidFill>
            <a:schemeClr val="dk1">
              <a:alpha val="14901"/>
            </a:schemeClr>
          </a:solidFill>
          <a:ln w="127000" cap="sq" cmpd="thinThick">
            <a:solidFill>
              <a:schemeClr val="dk1">
                <a:alpha val="9803"/>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5" name="Shape 135"/>
          <p:cNvSpPr txBox="1">
            <a:spLocks noGrp="1"/>
          </p:cNvSpPr>
          <p:nvPr>
            <p:ph type="title"/>
          </p:nvPr>
        </p:nvSpPr>
        <p:spPr>
          <a:xfrm>
            <a:off x="624950" y="674300"/>
            <a:ext cx="4095000" cy="1310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Functional Decomposition</a:t>
            </a:r>
          </a:p>
        </p:txBody>
      </p:sp>
      <p:sp>
        <p:nvSpPr>
          <p:cNvPr id="136" name="Shape 136"/>
          <p:cNvSpPr txBox="1">
            <a:spLocks noGrp="1"/>
          </p:cNvSpPr>
          <p:nvPr>
            <p:ph type="body" idx="1"/>
          </p:nvPr>
        </p:nvSpPr>
        <p:spPr>
          <a:xfrm>
            <a:off x="624950" y="2170875"/>
            <a:ext cx="4095000" cy="36747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Flame Spectrometer</a:t>
            </a:r>
          </a:p>
          <a:p>
            <a:pPr marL="228600" marR="0" lvl="0" indent="-228600" algn="l" rtl="0">
              <a:lnSpc>
                <a:spcPct val="90000"/>
              </a:lnSpc>
              <a:spcBef>
                <a:spcPts val="10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Raspberry Pi Zero</a:t>
            </a:r>
          </a:p>
          <a:p>
            <a:pPr marL="228600" marR="0" lvl="0" indent="-228600" algn="l" rtl="0">
              <a:lnSpc>
                <a:spcPct val="90000"/>
              </a:lnSpc>
              <a:spcBef>
                <a:spcPts val="10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Android App</a:t>
            </a:r>
          </a:p>
          <a:p>
            <a:pPr marL="228600" marR="0" lvl="0" indent="-228600" algn="l" rtl="0">
              <a:lnSpc>
                <a:spcPct val="90000"/>
              </a:lnSpc>
              <a:spcBef>
                <a:spcPts val="10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Voltage Booster</a:t>
            </a:r>
          </a:p>
          <a:p>
            <a:pPr marL="0" marR="0" lvl="0" indent="0" algn="l" rtl="0">
              <a:lnSpc>
                <a:spcPct val="90000"/>
              </a:lnSpc>
              <a:spcBef>
                <a:spcPts val="1000"/>
              </a:spcBef>
              <a:buNone/>
            </a:pPr>
            <a:endParaRPr sz="2000"/>
          </a:p>
          <a:p>
            <a:pPr marL="228600" marR="0" lvl="0" indent="-228600" algn="l" rtl="0">
              <a:lnSpc>
                <a:spcPct val="90000"/>
              </a:lnSpc>
              <a:spcBef>
                <a:spcPts val="1000"/>
              </a:spcBef>
              <a:buClr>
                <a:schemeClr val="dk1"/>
              </a:buClr>
              <a:buSzPct val="100000"/>
              <a:buFont typeface="Arial"/>
              <a:buChar char="•"/>
            </a:pPr>
            <a:r>
              <a:rPr lang="en-US" sz="2000"/>
              <a:t>Web Based Viewer</a:t>
            </a:r>
          </a:p>
        </p:txBody>
      </p:sp>
      <p:pic>
        <p:nvPicPr>
          <p:cNvPr id="137" name="Shape 137" descr="Concept sketch.PNG"/>
          <p:cNvPicPr preferRelativeResize="0"/>
          <p:nvPr/>
        </p:nvPicPr>
        <p:blipFill>
          <a:blip r:embed="rId3">
            <a:alphaModFix/>
          </a:blip>
          <a:stretch>
            <a:fillRect/>
          </a:stretch>
        </p:blipFill>
        <p:spPr>
          <a:xfrm>
            <a:off x="5119174" y="1613399"/>
            <a:ext cx="7026900" cy="332670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7</a:t>
            </a:fld>
            <a:endParaRPr lang="en-US" sz="16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543001" y="336490"/>
            <a:ext cx="5735700" cy="5896800"/>
          </a:xfrm>
          <a:prstGeom prst="rect">
            <a:avLst/>
          </a:prstGeom>
          <a:solidFill>
            <a:schemeClr val="dk1">
              <a:alpha val="14900"/>
            </a:schemeClr>
          </a:solidFill>
          <a:ln w="127000" cap="sq" cmpd="thinThick">
            <a:solidFill>
              <a:schemeClr val="dk1">
                <a:alpha val="9800"/>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3" name="Shape 143"/>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Spectrometer</a:t>
            </a:r>
          </a:p>
        </p:txBody>
      </p:sp>
      <p:pic>
        <p:nvPicPr>
          <p:cNvPr id="144" name="Shape 144" descr="Concept sketch.PNG"/>
          <p:cNvPicPr preferRelativeResize="0"/>
          <p:nvPr/>
        </p:nvPicPr>
        <p:blipFill>
          <a:blip r:embed="rId3">
            <a:alphaModFix/>
          </a:blip>
          <a:stretch>
            <a:fillRect/>
          </a:stretch>
        </p:blipFill>
        <p:spPr>
          <a:xfrm>
            <a:off x="7384875" y="165824"/>
            <a:ext cx="3968925" cy="1882725"/>
          </a:xfrm>
          <a:prstGeom prst="rect">
            <a:avLst/>
          </a:prstGeom>
          <a:noFill/>
          <a:ln>
            <a:noFill/>
          </a:ln>
        </p:spPr>
      </p:pic>
      <p:sp>
        <p:nvSpPr>
          <p:cNvPr id="145" name="Shape 145"/>
          <p:cNvSpPr/>
          <p:nvPr/>
        </p:nvSpPr>
        <p:spPr>
          <a:xfrm>
            <a:off x="7297775" y="1341100"/>
            <a:ext cx="853500" cy="7074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txBox="1">
            <a:spLocks noGrp="1"/>
          </p:cNvSpPr>
          <p:nvPr>
            <p:ph type="body" idx="1"/>
          </p:nvPr>
        </p:nvSpPr>
        <p:spPr>
          <a:xfrm>
            <a:off x="800225" y="1848525"/>
            <a:ext cx="5235600" cy="4079100"/>
          </a:xfrm>
          <a:prstGeom prst="rect">
            <a:avLst/>
          </a:prstGeom>
          <a:noFill/>
          <a:ln>
            <a:noFill/>
          </a:ln>
        </p:spPr>
        <p:txBody>
          <a:bodyPr lIns="91425" tIns="45700" rIns="91425" bIns="45700" anchor="t" anchorCtr="0">
            <a:noAutofit/>
          </a:bodyPr>
          <a:lstStyle/>
          <a:p>
            <a:pPr lvl="0" indent="-63500" rtl="0">
              <a:spcBef>
                <a:spcPts val="0"/>
              </a:spcBef>
              <a:spcAft>
                <a:spcPts val="1000"/>
              </a:spcAft>
              <a:buClr>
                <a:schemeClr val="dk1"/>
              </a:buClr>
              <a:buSzPct val="100000"/>
              <a:buFont typeface="Arial"/>
              <a:buChar char="•"/>
            </a:pPr>
            <a:r>
              <a:rPr lang="en-US" sz="3000"/>
              <a:t>3648 Pixels</a:t>
            </a:r>
          </a:p>
          <a:p>
            <a:pPr lvl="0" indent="-63500" rtl="0">
              <a:spcBef>
                <a:spcPts val="0"/>
              </a:spcBef>
              <a:spcAft>
                <a:spcPts val="1000"/>
              </a:spcAft>
              <a:buClr>
                <a:schemeClr val="dk1"/>
              </a:buClr>
              <a:buSzPct val="100000"/>
              <a:buFont typeface="Arial"/>
              <a:buChar char="•"/>
            </a:pPr>
            <a:r>
              <a:rPr lang="en-US" sz="3000"/>
              <a:t>350-1000 nm detection range</a:t>
            </a:r>
          </a:p>
          <a:p>
            <a:pPr lvl="0" indent="-63500" rtl="0">
              <a:spcBef>
                <a:spcPts val="0"/>
              </a:spcBef>
              <a:spcAft>
                <a:spcPts val="1000"/>
              </a:spcAft>
              <a:buClr>
                <a:schemeClr val="dk1"/>
              </a:buClr>
              <a:buSzPct val="100000"/>
              <a:buFont typeface="Arial"/>
              <a:buChar char="•"/>
            </a:pPr>
            <a:r>
              <a:rPr lang="en-US" sz="3000"/>
              <a:t>USB and RS232 communication</a:t>
            </a:r>
          </a:p>
          <a:p>
            <a:pPr marL="228600" marR="0" lvl="0" indent="-292100" algn="l" rtl="0">
              <a:lnSpc>
                <a:spcPct val="90000"/>
              </a:lnSpc>
              <a:spcBef>
                <a:spcPts val="1000"/>
              </a:spcBef>
              <a:spcAft>
                <a:spcPts val="1000"/>
              </a:spcAft>
              <a:buClr>
                <a:schemeClr val="dk1"/>
              </a:buClr>
              <a:buSzPct val="100000"/>
              <a:buFont typeface="Arial"/>
              <a:buChar char="•"/>
            </a:pPr>
            <a:r>
              <a:rPr lang="en-US" sz="3000"/>
              <a:t>Small form factor</a:t>
            </a:r>
          </a:p>
          <a:p>
            <a:pPr marL="228600" marR="0" lvl="0" indent="-292100" algn="l" rtl="0">
              <a:lnSpc>
                <a:spcPct val="90000"/>
              </a:lnSpc>
              <a:spcBef>
                <a:spcPts val="1000"/>
              </a:spcBef>
              <a:spcAft>
                <a:spcPts val="1000"/>
              </a:spcAft>
              <a:buClr>
                <a:schemeClr val="dk1"/>
              </a:buClr>
              <a:buSzPct val="100000"/>
              <a:buFont typeface="Arial"/>
              <a:buChar char="•"/>
            </a:pPr>
            <a:r>
              <a:rPr lang="en-US" sz="3000"/>
              <a:t>Optical imaging</a:t>
            </a:r>
          </a:p>
        </p:txBody>
      </p:sp>
      <p:pic>
        <p:nvPicPr>
          <p:cNvPr id="147" name="Shape 147"/>
          <p:cNvPicPr preferRelativeResize="0"/>
          <p:nvPr/>
        </p:nvPicPr>
        <p:blipFill>
          <a:blip r:embed="rId4">
            <a:alphaModFix/>
          </a:blip>
          <a:stretch>
            <a:fillRect/>
          </a:stretch>
        </p:blipFill>
        <p:spPr>
          <a:xfrm>
            <a:off x="7205850" y="2118175"/>
            <a:ext cx="4326974" cy="4326974"/>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8</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543001" y="336490"/>
            <a:ext cx="5735700" cy="5896800"/>
          </a:xfrm>
          <a:prstGeom prst="rect">
            <a:avLst/>
          </a:prstGeom>
          <a:solidFill>
            <a:schemeClr val="dk1">
              <a:alpha val="14901"/>
            </a:schemeClr>
          </a:solidFill>
          <a:ln w="127000" cap="sq" cmpd="thinThick">
            <a:solidFill>
              <a:schemeClr val="dk1">
                <a:alpha val="9803"/>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3" name="Shape 153"/>
          <p:cNvSpPr txBox="1">
            <a:spLocks noGrp="1"/>
          </p:cNvSpPr>
          <p:nvPr>
            <p:ph type="title"/>
          </p:nvPr>
        </p:nvSpPr>
        <p:spPr>
          <a:xfrm>
            <a:off x="800923" y="673162"/>
            <a:ext cx="5221200" cy="13449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Voltage Booster</a:t>
            </a:r>
          </a:p>
        </p:txBody>
      </p:sp>
      <p:sp>
        <p:nvSpPr>
          <p:cNvPr id="154" name="Shape 154"/>
          <p:cNvSpPr txBox="1">
            <a:spLocks noGrp="1"/>
          </p:cNvSpPr>
          <p:nvPr>
            <p:ph type="body" idx="1"/>
          </p:nvPr>
        </p:nvSpPr>
        <p:spPr>
          <a:xfrm>
            <a:off x="800225" y="1848525"/>
            <a:ext cx="5235600" cy="4079100"/>
          </a:xfrm>
          <a:prstGeom prst="rect">
            <a:avLst/>
          </a:prstGeom>
          <a:noFill/>
          <a:ln>
            <a:noFill/>
          </a:ln>
        </p:spPr>
        <p:txBody>
          <a:bodyPr lIns="91425" tIns="45700" rIns="91425" bIns="45700" anchor="t" anchorCtr="0">
            <a:noAutofit/>
          </a:bodyPr>
          <a:lstStyle/>
          <a:p>
            <a:pPr lvl="0" indent="0" rtl="0">
              <a:spcBef>
                <a:spcPts val="0"/>
              </a:spcBef>
              <a:buClr>
                <a:schemeClr val="dk1"/>
              </a:buClr>
              <a:buSzPct val="100000"/>
              <a:buFont typeface="Arial"/>
              <a:buChar char="•"/>
            </a:pPr>
            <a:r>
              <a:rPr lang="en-US" sz="2000"/>
              <a:t>Turned on and off by using PWM GPIO pin of the Raspberry Pi and a NPN transistor. </a:t>
            </a:r>
          </a:p>
          <a:p>
            <a:pPr lvl="0" indent="0" rtl="0">
              <a:spcBef>
                <a:spcPts val="0"/>
              </a:spcBef>
              <a:buClr>
                <a:schemeClr val="dk1"/>
              </a:buClr>
              <a:buSzPct val="100000"/>
              <a:buFont typeface="Arial"/>
              <a:buChar char="•"/>
            </a:pPr>
            <a:r>
              <a:rPr lang="en-US" sz="2000"/>
              <a:t>Charges almost instantly.(Needs a minimum of 0.005 sec pulse to produce a spark)</a:t>
            </a:r>
          </a:p>
          <a:p>
            <a:pPr lvl="0" indent="0" rtl="0">
              <a:spcBef>
                <a:spcPts val="0"/>
              </a:spcBef>
              <a:buClr>
                <a:schemeClr val="dk1"/>
              </a:buClr>
              <a:buSzPct val="100000"/>
              <a:buFont typeface="Arial"/>
              <a:buChar char="•"/>
            </a:pPr>
            <a:r>
              <a:rPr lang="en-US" sz="2000"/>
              <a:t>Rated to convert 3.6 - 6 V DC to a maximum of 400 kV DC.</a:t>
            </a:r>
          </a:p>
          <a:p>
            <a:pPr marL="228600" marR="0" lvl="0" indent="-228600" algn="l" rtl="0">
              <a:lnSpc>
                <a:spcPct val="90000"/>
              </a:lnSpc>
              <a:spcBef>
                <a:spcPts val="1000"/>
              </a:spcBef>
              <a:spcAft>
                <a:spcPts val="0"/>
              </a:spcAft>
              <a:buClr>
                <a:schemeClr val="dk1"/>
              </a:buClr>
              <a:buSzPct val="100000"/>
              <a:buFont typeface="Arial"/>
              <a:buChar char="•"/>
            </a:pPr>
            <a:r>
              <a:rPr lang="en-US" sz="2000"/>
              <a:t>The output voltage is controlled by the air gap between the positive lead and path to negative lead. (larger the gap greater the voltage)</a:t>
            </a:r>
          </a:p>
          <a:p>
            <a:pPr marL="228600" marR="0" lvl="0" indent="-228600" algn="l" rtl="0">
              <a:lnSpc>
                <a:spcPct val="90000"/>
              </a:lnSpc>
              <a:spcBef>
                <a:spcPts val="1000"/>
              </a:spcBef>
              <a:spcAft>
                <a:spcPts val="0"/>
              </a:spcAft>
              <a:buClr>
                <a:schemeClr val="dk1"/>
              </a:buClr>
              <a:buSzPct val="100000"/>
              <a:buFont typeface="Arial"/>
              <a:buChar char="•"/>
            </a:pPr>
            <a:r>
              <a:rPr lang="en-US" sz="2000"/>
              <a:t>Smaller and cheaper than any other voltage booster we could find or design.</a:t>
            </a:r>
          </a:p>
        </p:txBody>
      </p:sp>
      <p:sp>
        <p:nvSpPr>
          <p:cNvPr id="155" name="Shape 155"/>
          <p:cNvSpPr txBox="1"/>
          <p:nvPr/>
        </p:nvSpPr>
        <p:spPr>
          <a:xfrm>
            <a:off x="7670187" y="2475462"/>
            <a:ext cx="2874900" cy="423900"/>
          </a:xfrm>
          <a:prstGeom prst="rect">
            <a:avLst/>
          </a:prstGeom>
          <a:noFill/>
          <a:ln>
            <a:noFill/>
          </a:ln>
        </p:spPr>
        <p:txBody>
          <a:bodyPr lIns="91425" tIns="91425" rIns="91425" bIns="91425" anchor="t" anchorCtr="0">
            <a:noAutofit/>
          </a:bodyPr>
          <a:lstStyle/>
          <a:p>
            <a:pPr lvl="0" algn="ctr" rtl="0">
              <a:spcBef>
                <a:spcPts val="0"/>
              </a:spcBef>
              <a:buNone/>
            </a:pPr>
            <a:r>
              <a:rPr lang="en-US" b="1"/>
              <a:t>Flyback Converter Circuit</a:t>
            </a:r>
          </a:p>
        </p:txBody>
      </p:sp>
      <p:pic>
        <p:nvPicPr>
          <p:cNvPr id="156" name="Shape 156" descr="Flyback converter.PNG"/>
          <p:cNvPicPr preferRelativeResize="0"/>
          <p:nvPr/>
        </p:nvPicPr>
        <p:blipFill>
          <a:blip r:embed="rId3">
            <a:alphaModFix/>
          </a:blip>
          <a:stretch>
            <a:fillRect/>
          </a:stretch>
        </p:blipFill>
        <p:spPr>
          <a:xfrm>
            <a:off x="6443874" y="3012874"/>
            <a:ext cx="5492700" cy="2996024"/>
          </a:xfrm>
          <a:prstGeom prst="rect">
            <a:avLst/>
          </a:prstGeom>
          <a:noFill/>
          <a:ln>
            <a:noFill/>
          </a:ln>
        </p:spPr>
      </p:pic>
      <p:pic>
        <p:nvPicPr>
          <p:cNvPr id="157" name="Shape 157" descr="Concept sketch.PNG"/>
          <p:cNvPicPr preferRelativeResize="0"/>
          <p:nvPr/>
        </p:nvPicPr>
        <p:blipFill>
          <a:blip r:embed="rId4">
            <a:alphaModFix/>
          </a:blip>
          <a:stretch>
            <a:fillRect/>
          </a:stretch>
        </p:blipFill>
        <p:spPr>
          <a:xfrm>
            <a:off x="7123175" y="340736"/>
            <a:ext cx="3968925" cy="1882725"/>
          </a:xfrm>
          <a:prstGeom prst="rect">
            <a:avLst/>
          </a:prstGeom>
          <a:noFill/>
          <a:ln>
            <a:noFill/>
          </a:ln>
        </p:spPr>
      </p:pic>
      <p:sp>
        <p:nvSpPr>
          <p:cNvPr id="158" name="Shape 158"/>
          <p:cNvSpPr/>
          <p:nvPr/>
        </p:nvSpPr>
        <p:spPr>
          <a:xfrm>
            <a:off x="8072416" y="332337"/>
            <a:ext cx="1122900" cy="7728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600" b="1" i="0" u="none" strike="noStrike" cap="none" smtClean="0">
                <a:solidFill>
                  <a:srgbClr val="888888"/>
                </a:solidFill>
                <a:latin typeface="Calibri"/>
                <a:ea typeface="Calibri"/>
                <a:cs typeface="Calibri"/>
                <a:sym typeface="Calibri"/>
              </a:rPr>
              <a:t>9</a:t>
            </a:fld>
            <a:endParaRPr lang="en-US" sz="1200" b="1" i="0" u="none" strike="noStrike" cap="none"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1213</Words>
  <Application>Microsoft Office PowerPoint</Application>
  <PresentationFormat>Widescreen</PresentationFormat>
  <Paragraphs>293</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Portable Nutrient Data Collection System</vt:lpstr>
      <vt:lpstr>Problem</vt:lpstr>
      <vt:lpstr>Project Description</vt:lpstr>
      <vt:lpstr>PowerPoint Presentation</vt:lpstr>
      <vt:lpstr>Functional Requirements</vt:lpstr>
      <vt:lpstr>Non-Functional Requirements</vt:lpstr>
      <vt:lpstr>Functional Decomposition</vt:lpstr>
      <vt:lpstr>Spectrometer</vt:lpstr>
      <vt:lpstr>Voltage Booster</vt:lpstr>
      <vt:lpstr>Physical System</vt:lpstr>
      <vt:lpstr>Serial Communication</vt:lpstr>
      <vt:lpstr>Android App</vt:lpstr>
      <vt:lpstr>Firebase</vt:lpstr>
      <vt:lpstr>Web Viewer</vt:lpstr>
      <vt:lpstr>Testing</vt:lpstr>
      <vt:lpstr>Enclosure</vt:lpstr>
      <vt:lpstr>Resource/Cost Estimate</vt:lpstr>
      <vt:lpstr>Next Steps</vt:lpstr>
      <vt:lpstr>Work Division</vt:lpstr>
      <vt:lpstr>Lessons Learned</vt:lpstr>
      <vt:lpstr>Overview</vt:lpstr>
      <vt:lpstr>In Depth Serial Communication</vt:lpstr>
      <vt:lpstr>In Depth App and Bluetooth</vt:lpstr>
      <vt:lpstr>Web Viewer Technical Issues</vt:lpstr>
      <vt:lpstr>Physical Technical Issues</vt:lpstr>
      <vt:lpstr>App Technical Issues</vt:lpstr>
      <vt:lpstr>In Depth Voltage Booster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Portable Nutrient Data Collection System</dc:title>
  <cp:lastModifiedBy>Theisen, Ben D</cp:lastModifiedBy>
  <cp:revision>6</cp:revision>
  <dcterms:modified xsi:type="dcterms:W3CDTF">2017-04-26T03:48:24Z</dcterms:modified>
</cp:coreProperties>
</file>